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1"/>
  </p:notesMasterIdLst>
  <p:sldIdLst>
    <p:sldId id="256" r:id="rId2"/>
    <p:sldId id="259" r:id="rId3"/>
    <p:sldId id="257" r:id="rId4"/>
    <p:sldId id="260" r:id="rId5"/>
    <p:sldId id="258" r:id="rId6"/>
    <p:sldId id="261" r:id="rId7"/>
    <p:sldId id="262" r:id="rId8"/>
    <p:sldId id="263" r:id="rId9"/>
    <p:sldId id="266" r:id="rId10"/>
    <p:sldId id="264" r:id="rId11"/>
    <p:sldId id="270" r:id="rId12"/>
    <p:sldId id="265" r:id="rId13"/>
    <p:sldId id="269" r:id="rId14"/>
    <p:sldId id="268" r:id="rId15"/>
    <p:sldId id="267"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5" r:id="rId57"/>
    <p:sldId id="316" r:id="rId58"/>
    <p:sldId id="317" r:id="rId59"/>
    <p:sldId id="318" r:id="rId60"/>
    <p:sldId id="319" r:id="rId61"/>
    <p:sldId id="314" r:id="rId62"/>
    <p:sldId id="311" r:id="rId63"/>
    <p:sldId id="313" r:id="rId64"/>
    <p:sldId id="312"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87" d="100"/>
          <a:sy n="87" d="100"/>
        </p:scale>
        <p:origin x="-1166" y="53"/>
      </p:cViewPr>
      <p:guideLst>
        <p:guide orient="horz" pos="2160"/>
        <p:guide pos="2880"/>
      </p:guideLst>
    </p:cSldViewPr>
  </p:slideViewPr>
  <p:notesTextViewPr>
    <p:cViewPr>
      <p:scale>
        <a:sx n="100" d="100"/>
        <a:sy n="100" d="100"/>
      </p:scale>
      <p:origin x="0" y="0"/>
    </p:cViewPr>
  </p:notesTextViewPr>
  <p:sorterViewPr>
    <p:cViewPr>
      <p:scale>
        <a:sx n="71" d="100"/>
        <a:sy n="71" d="100"/>
      </p:scale>
      <p:origin x="0" y="548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3B03B-F68A-4CB2-86EF-4502B2554251}" type="datetimeFigureOut">
              <a:rPr lang="en-US" smtClean="0"/>
              <a:pPr/>
              <a:t>16-May-19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CA414-FFA3-4939-9D57-E18AEBDFE2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79</a:t>
            </a:fld>
            <a:endParaRPr lang="de-DE"/>
          </a:p>
        </p:txBody>
      </p:sp>
    </p:spTree>
    <p:extLst>
      <p:ext uri="{BB962C8B-B14F-4D97-AF65-F5344CB8AC3E}">
        <p14:creationId xmlns="" xmlns:p14="http://schemas.microsoft.com/office/powerpoint/2010/main" val="3465054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88</a:t>
            </a:fld>
            <a:endParaRPr lang="de-DE"/>
          </a:p>
        </p:txBody>
      </p:sp>
    </p:spTree>
    <p:extLst>
      <p:ext uri="{BB962C8B-B14F-4D97-AF65-F5344CB8AC3E}">
        <p14:creationId xmlns="" xmlns:p14="http://schemas.microsoft.com/office/powerpoint/2010/main" val="712097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89</a:t>
            </a:fld>
            <a:endParaRPr lang="de-DE"/>
          </a:p>
        </p:txBody>
      </p:sp>
    </p:spTree>
    <p:extLst>
      <p:ext uri="{BB962C8B-B14F-4D97-AF65-F5344CB8AC3E}">
        <p14:creationId xmlns="" xmlns:p14="http://schemas.microsoft.com/office/powerpoint/2010/main" val="1652795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90</a:t>
            </a:fld>
            <a:endParaRPr lang="de-DE"/>
          </a:p>
        </p:txBody>
      </p:sp>
    </p:spTree>
    <p:extLst>
      <p:ext uri="{BB962C8B-B14F-4D97-AF65-F5344CB8AC3E}">
        <p14:creationId xmlns="" xmlns:p14="http://schemas.microsoft.com/office/powerpoint/2010/main" val="260246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80</a:t>
            </a:fld>
            <a:endParaRPr lang="de-DE"/>
          </a:p>
        </p:txBody>
      </p:sp>
    </p:spTree>
    <p:extLst>
      <p:ext uri="{BB962C8B-B14F-4D97-AF65-F5344CB8AC3E}">
        <p14:creationId xmlns="" xmlns:p14="http://schemas.microsoft.com/office/powerpoint/2010/main" val="1468970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81</a:t>
            </a:fld>
            <a:endParaRPr lang="de-DE"/>
          </a:p>
        </p:txBody>
      </p:sp>
    </p:spTree>
    <p:extLst>
      <p:ext uri="{BB962C8B-B14F-4D97-AF65-F5344CB8AC3E}">
        <p14:creationId xmlns="" xmlns:p14="http://schemas.microsoft.com/office/powerpoint/2010/main" val="32471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82</a:t>
            </a:fld>
            <a:endParaRPr lang="de-DE"/>
          </a:p>
        </p:txBody>
      </p:sp>
    </p:spTree>
    <p:extLst>
      <p:ext uri="{BB962C8B-B14F-4D97-AF65-F5344CB8AC3E}">
        <p14:creationId xmlns="" xmlns:p14="http://schemas.microsoft.com/office/powerpoint/2010/main" val="271708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83</a:t>
            </a:fld>
            <a:endParaRPr lang="de-DE"/>
          </a:p>
        </p:txBody>
      </p:sp>
    </p:spTree>
    <p:extLst>
      <p:ext uri="{BB962C8B-B14F-4D97-AF65-F5344CB8AC3E}">
        <p14:creationId xmlns="" xmlns:p14="http://schemas.microsoft.com/office/powerpoint/2010/main" val="155301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84</a:t>
            </a:fld>
            <a:endParaRPr lang="de-DE"/>
          </a:p>
        </p:txBody>
      </p:sp>
    </p:spTree>
    <p:extLst>
      <p:ext uri="{BB962C8B-B14F-4D97-AF65-F5344CB8AC3E}">
        <p14:creationId xmlns="" xmlns:p14="http://schemas.microsoft.com/office/powerpoint/2010/main" val="3441523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85</a:t>
            </a:fld>
            <a:endParaRPr lang="de-DE"/>
          </a:p>
        </p:txBody>
      </p:sp>
    </p:spTree>
    <p:extLst>
      <p:ext uri="{BB962C8B-B14F-4D97-AF65-F5344CB8AC3E}">
        <p14:creationId xmlns="" xmlns:p14="http://schemas.microsoft.com/office/powerpoint/2010/main" val="361264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86</a:t>
            </a:fld>
            <a:endParaRPr lang="de-DE"/>
          </a:p>
        </p:txBody>
      </p:sp>
    </p:spTree>
    <p:extLst>
      <p:ext uri="{BB962C8B-B14F-4D97-AF65-F5344CB8AC3E}">
        <p14:creationId xmlns="" xmlns:p14="http://schemas.microsoft.com/office/powerpoint/2010/main" val="1513668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91DA1308-CDA0-42AF-BD5C-DFCBC2DF0327}" type="slidenum">
              <a:rPr lang="de-DE" smtClean="0"/>
              <a:pPr/>
              <a:t>87</a:t>
            </a:fld>
            <a:endParaRPr lang="de-DE"/>
          </a:p>
        </p:txBody>
      </p:sp>
    </p:spTree>
    <p:extLst>
      <p:ext uri="{BB962C8B-B14F-4D97-AF65-F5344CB8AC3E}">
        <p14:creationId xmlns="" xmlns:p14="http://schemas.microsoft.com/office/powerpoint/2010/main" val="395874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16-May-19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16-May-19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16-May-19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16-May-19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16-May-19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16-May-19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16-May-19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16-May-19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e.wikipedia.org/wiki/Kameralwissenschaf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905000"/>
            <a:ext cx="6477000" cy="1752600"/>
          </a:xfrm>
        </p:spPr>
        <p:txBody>
          <a:bodyPr>
            <a:normAutofit/>
          </a:bodyPr>
          <a:lstStyle/>
          <a:p>
            <a:r>
              <a:rPr lang="de-DE" sz="4400" b="1" dirty="0" smtClean="0"/>
              <a:t>Einführung in die Politikwissenschaft</a:t>
            </a:r>
            <a:endParaRPr lang="en-US" sz="4400" dirty="0"/>
          </a:p>
        </p:txBody>
      </p:sp>
      <p:sp>
        <p:nvSpPr>
          <p:cNvPr id="3" name="Subtitle 2"/>
          <p:cNvSpPr>
            <a:spLocks noGrp="1"/>
          </p:cNvSpPr>
          <p:nvPr>
            <p:ph type="subTitle" idx="1"/>
          </p:nvPr>
        </p:nvSpPr>
        <p:spPr>
          <a:xfrm>
            <a:off x="0" y="4876800"/>
            <a:ext cx="9067800" cy="1981200"/>
          </a:xfrm>
        </p:spPr>
        <p:txBody>
          <a:bodyPr>
            <a:normAutofit fontScale="70000" lnSpcReduction="20000"/>
          </a:bodyPr>
          <a:lstStyle/>
          <a:p>
            <a:endParaRPr lang="de-DE" dirty="0" smtClean="0"/>
          </a:p>
          <a:p>
            <a:r>
              <a:rPr lang="de-DE" sz="2300" dirty="0" smtClean="0"/>
              <a:t>Fakultät Für Internationale </a:t>
            </a:r>
          </a:p>
          <a:p>
            <a:r>
              <a:rPr lang="de-DE" sz="2300" dirty="0" smtClean="0"/>
              <a:t>Beziehungen </a:t>
            </a:r>
          </a:p>
          <a:p>
            <a:r>
              <a:rPr lang="de-DE" sz="2300" dirty="0" smtClean="0"/>
              <a:t>und Europastudien</a:t>
            </a:r>
          </a:p>
          <a:p>
            <a:r>
              <a:rPr lang="de-DE" sz="2300" dirty="0" smtClean="0"/>
              <a:t>UBB, Klausenburg, SS 2018</a:t>
            </a:r>
          </a:p>
          <a:p>
            <a:r>
              <a:rPr lang="de-DE" sz="2300" dirty="0" smtClean="0"/>
              <a:t>Dozent: Dr. Martin Brusis</a:t>
            </a:r>
          </a:p>
          <a:p>
            <a:r>
              <a:rPr lang="de-DE" sz="2300" dirty="0" smtClean="0"/>
              <a:t>Dozentin: Dr. Roxana Stoenescu</a:t>
            </a:r>
          </a:p>
          <a:p>
            <a:endParaRPr lang="de-DE" sz="2300"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de-DE" sz="2400" dirty="0" smtClean="0"/>
              <a:t>Entstehungsprozess neuer Wissenschaften</a:t>
            </a:r>
            <a:endParaRPr lang="en-US" sz="2400" dirty="0"/>
          </a:p>
        </p:txBody>
      </p:sp>
      <p:sp>
        <p:nvSpPr>
          <p:cNvPr id="3" name="Content Placeholder 2"/>
          <p:cNvSpPr>
            <a:spLocks noGrp="1"/>
          </p:cNvSpPr>
          <p:nvPr>
            <p:ph sz="quarter" idx="1"/>
          </p:nvPr>
        </p:nvSpPr>
        <p:spPr>
          <a:xfrm>
            <a:off x="457200" y="1143000"/>
            <a:ext cx="7467600" cy="5330952"/>
          </a:xfrm>
        </p:spPr>
        <p:txBody>
          <a:bodyPr>
            <a:normAutofit fontScale="55000" lnSpcReduction="20000"/>
          </a:bodyPr>
          <a:lstStyle/>
          <a:p>
            <a:r>
              <a:rPr lang="de-DE" u="sng" dirty="0" smtClean="0"/>
              <a:t>Geschichte</a:t>
            </a:r>
            <a:r>
              <a:rPr lang="de-DE" dirty="0" smtClean="0"/>
              <a:t> – hier verstanden als eine Geschichte über den </a:t>
            </a:r>
            <a:r>
              <a:rPr lang="de-DE" i="1" dirty="0" smtClean="0"/>
              <a:t>Staat</a:t>
            </a:r>
            <a:r>
              <a:rPr lang="de-DE" dirty="0" smtClean="0"/>
              <a:t> als Akteur, sein </a:t>
            </a:r>
            <a:r>
              <a:rPr lang="de-DE" i="1" dirty="0" smtClean="0"/>
              <a:t>Handeln</a:t>
            </a:r>
            <a:r>
              <a:rPr lang="de-DE" dirty="0" smtClean="0"/>
              <a:t> im Feld der </a:t>
            </a:r>
            <a:r>
              <a:rPr lang="de-DE" i="1" dirty="0" smtClean="0"/>
              <a:t>Politik, </a:t>
            </a:r>
            <a:r>
              <a:rPr lang="de-DE" dirty="0" smtClean="0"/>
              <a:t>über politische </a:t>
            </a:r>
            <a:r>
              <a:rPr lang="de-DE" i="1" dirty="0" smtClean="0"/>
              <a:t>Institutionen</a:t>
            </a:r>
            <a:r>
              <a:rPr lang="de-DE" dirty="0" smtClean="0"/>
              <a:t> und deren </a:t>
            </a:r>
            <a:r>
              <a:rPr lang="de-DE" i="1" dirty="0" smtClean="0"/>
              <a:t>Verwaltung</a:t>
            </a:r>
            <a:r>
              <a:rPr lang="de-DE" dirty="0" smtClean="0"/>
              <a:t> – gehörte noch zu Beginn des 19. Jh.s zu den „Staatswissenschaften“. Die </a:t>
            </a:r>
            <a:r>
              <a:rPr lang="de-DE" i="1" u="sng" dirty="0" smtClean="0"/>
              <a:t>moderne</a:t>
            </a:r>
            <a:r>
              <a:rPr lang="de-DE" dirty="0" smtClean="0"/>
              <a:t> Auffassung von Geschichte als einer Disziplin, die sich das ‚</a:t>
            </a:r>
            <a:r>
              <a:rPr lang="de-DE" i="1" dirty="0" smtClean="0"/>
              <a:t>Verstehen</a:t>
            </a:r>
            <a:r>
              <a:rPr lang="de-DE" dirty="0" smtClean="0"/>
              <a:t>“ zum Ziel setzt, die Analyse der Vergangenheit als „gewesenes Geschehen“ (K.-G. </a:t>
            </a:r>
            <a:r>
              <a:rPr lang="de-DE" cap="small" dirty="0" smtClean="0"/>
              <a:t>Faber, 1982) </a:t>
            </a:r>
            <a:r>
              <a:rPr lang="de-DE" dirty="0" smtClean="0"/>
              <a:t>betrachtet</a:t>
            </a:r>
            <a:r>
              <a:rPr lang="de-DE" cap="small" dirty="0" smtClean="0"/>
              <a:t>, </a:t>
            </a:r>
            <a:r>
              <a:rPr lang="de-DE" dirty="0" smtClean="0"/>
              <a:t>setzte sich erst allmählich nach der Mitte des 19. Jh.s durch, und daher erfolgte die Trennung des Fachesvon den Staatsissenschaften. </a:t>
            </a:r>
            <a:endParaRPr lang="en-US" dirty="0" smtClean="0"/>
          </a:p>
          <a:p>
            <a:pPr lvl="0"/>
            <a:r>
              <a:rPr lang="de-DE" dirty="0" smtClean="0"/>
              <a:t>Die </a:t>
            </a:r>
            <a:r>
              <a:rPr lang="de-DE" b="1" dirty="0" smtClean="0"/>
              <a:t>Staatswissenschaften</a:t>
            </a:r>
            <a:r>
              <a:rPr lang="de-DE" dirty="0" smtClean="0"/>
              <a:t> wurden bis zum 19. Jh. an vielen deutschen Universitäten unter dem Dach der Juristischen Fakultät gelehrt. Damit waren auch ein bestimmter </a:t>
            </a:r>
            <a:r>
              <a:rPr lang="de-DE" i="1" dirty="0" smtClean="0"/>
              <a:t>Zugangsaspekt</a:t>
            </a:r>
            <a:r>
              <a:rPr lang="de-DE" dirty="0" smtClean="0"/>
              <a:t> – die Jurisprudenz, das Recht – und eine bestimmte, praxisbezogene </a:t>
            </a:r>
            <a:r>
              <a:rPr lang="de-DE" i="1" dirty="0" smtClean="0"/>
              <a:t>Zweckbestimmung</a:t>
            </a:r>
            <a:r>
              <a:rPr lang="de-DE" dirty="0" smtClean="0"/>
              <a:t> – die Lehre von den Herrschaftsformen und der Verwaltung im Staate sowie von dessen Beziehungen zu anderen Staaten (Diplomatie, Kriege, Friedensschließung etc.) vorgegeben.</a:t>
            </a:r>
            <a:endParaRPr lang="en-US" dirty="0" smtClean="0"/>
          </a:p>
          <a:p>
            <a:pPr lvl="0"/>
            <a:r>
              <a:rPr lang="de-DE" dirty="0" smtClean="0"/>
              <a:t>Dahingegen war die klassische, abstrakte </a:t>
            </a:r>
            <a:r>
              <a:rPr lang="de-DE" b="1" dirty="0" smtClean="0"/>
              <a:t>Staatstheorie</a:t>
            </a:r>
            <a:r>
              <a:rPr lang="de-DE" dirty="0" smtClean="0"/>
              <a:t> ein Teilgebiet der Philosophie, das an der Philosophischen Fakultät gelehrt wurde.  </a:t>
            </a:r>
            <a:endParaRPr lang="en-US" dirty="0" smtClean="0"/>
          </a:p>
          <a:p>
            <a:r>
              <a:rPr lang="de-DE" dirty="0" smtClean="0"/>
              <a:t>Der lange Zeit sichere Boden für das Lehrverständnis, das unter dem Sammelbegriff Staatswissenschaften zusammengefasst wurde und seit dem späten 18. Jh. auch zum allgemeinen Bildungsgut eines deutschen Studenten gehörte, begann um 1803 brüchig zu werden. Als der letzte Kaiser des alten HRRDN, der Habsburger </a:t>
            </a:r>
            <a:r>
              <a:rPr lang="de-DE" cap="small" dirty="0" smtClean="0"/>
              <a:t>Franz</a:t>
            </a:r>
            <a:r>
              <a:rPr lang="de-DE" dirty="0" smtClean="0"/>
              <a:t> II., sich unter dem Ansturm der Armee </a:t>
            </a:r>
            <a:r>
              <a:rPr lang="de-DE" cap="small" dirty="0" smtClean="0"/>
              <a:t>Napoleons</a:t>
            </a:r>
            <a:r>
              <a:rPr lang="de-DE" dirty="0" smtClean="0"/>
              <a:t> zu Kaiser </a:t>
            </a:r>
            <a:r>
              <a:rPr lang="de-DE" cap="small" dirty="0" smtClean="0"/>
              <a:t>Franz</a:t>
            </a:r>
            <a:r>
              <a:rPr lang="de-DE" dirty="0" smtClean="0"/>
              <a:t> I. von Österreich erklärte, / gab er damit diesen 1000-jährigen Staat, das Deutsche Reich, einem raschen Zerfallprozess preis. Den beendeten die ‚Rheinbund’-Staaten durch Austritt aus der ständestaatlichen Verfassung des alten Reiches (Rheinbund-Akte 1806), das HRR verschwand 1806 damit auch formalrechtlich. So verloren die traditionellen </a:t>
            </a:r>
            <a:r>
              <a:rPr lang="de-DE" i="1" dirty="0" smtClean="0"/>
              <a:t>Staats</a:t>
            </a:r>
            <a:r>
              <a:rPr lang="de-DE" dirty="0" smtClean="0"/>
              <a:t>wissenschaften ihren Boden und praktischen Sinn als Lehrfach.</a:t>
            </a:r>
            <a:endParaRPr lang="en-US" dirty="0" smtClean="0"/>
          </a:p>
          <a:p>
            <a:r>
              <a:rPr lang="de-DE" dirty="0" smtClean="0"/>
              <a:t> </a:t>
            </a:r>
            <a:endParaRPr lang="en-US" dirty="0" smtClean="0"/>
          </a:p>
          <a:p>
            <a:r>
              <a:rPr lang="de-DE" sz="1800" cap="small" dirty="0" smtClean="0"/>
              <a:t>Kolmer</a:t>
            </a:r>
            <a:r>
              <a:rPr lang="de-DE" sz="1800" dirty="0" smtClean="0"/>
              <a:t>, Lothar: Geschichtstheorien. München 2008, 8; </a:t>
            </a:r>
            <a:r>
              <a:rPr lang="de-DE" sz="1800" cap="small" dirty="0" smtClean="0"/>
              <a:t>Jordan</a:t>
            </a:r>
            <a:r>
              <a:rPr lang="de-DE" sz="1800" dirty="0" smtClean="0"/>
              <a:t>, Stefan: Theorien und Methoden der Geschichtswissenschaft. Paderborn u.a. 2009, 31.</a:t>
            </a:r>
            <a:endParaRPr lang="en-US" sz="1800" dirty="0" smtClean="0"/>
          </a:p>
          <a:p>
            <a:r>
              <a:rPr lang="de-DE" sz="1800" dirty="0" smtClean="0"/>
              <a:t>Siehe Art. 1. Dazu </a:t>
            </a:r>
            <a:r>
              <a:rPr lang="de-DE" sz="1800" cap="small" dirty="0" smtClean="0"/>
              <a:t>Mußgnug</a:t>
            </a:r>
            <a:r>
              <a:rPr lang="de-DE" sz="1800" dirty="0" smtClean="0"/>
              <a:t>, Reinhard: Der Rheinbund. In: </a:t>
            </a:r>
            <a:r>
              <a:rPr lang="de-DE" sz="1800" i="1" dirty="0" smtClean="0"/>
              <a:t>Der Staa</a:t>
            </a:r>
            <a:r>
              <a:rPr lang="de-DE" sz="1800" dirty="0" smtClean="0"/>
              <a:t>t, 46(2007),2, 249-267, hier 251, Anm. 6 (Zitat)</a:t>
            </a:r>
            <a:endParaRPr lang="en-US" sz="1800" dirty="0"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Defiinition</a:t>
            </a:r>
            <a:endParaRPr lang="en-US" dirty="0"/>
          </a:p>
        </p:txBody>
      </p:sp>
      <p:sp>
        <p:nvSpPr>
          <p:cNvPr id="3" name="Content Placeholder 2"/>
          <p:cNvSpPr>
            <a:spLocks noGrp="1"/>
          </p:cNvSpPr>
          <p:nvPr>
            <p:ph sz="quarter" idx="1"/>
          </p:nvPr>
        </p:nvSpPr>
        <p:spPr/>
        <p:txBody>
          <a:bodyPr/>
          <a:lstStyle/>
          <a:p>
            <a:r>
              <a:rPr lang="de-DE" dirty="0" smtClean="0"/>
              <a:t>Das diskursive Machtverständnis Foucaults bezeichnet Herrschaftstechnologien, die der Leitung und Stuerung der Menschen, ihres Verhaltens, ihre Handlungen und reaktionen dienen.</a:t>
            </a:r>
          </a:p>
          <a:p>
            <a:endParaRPr lang="de-DE" dirty="0" smtClean="0"/>
          </a:p>
          <a:p>
            <a:r>
              <a:rPr lang="de-DE" dirty="0" smtClean="0"/>
              <a:t>Die diskursiven Machtpraktiken richten sich auf den Körper einer Bevölkerung und nicht nur auf ein Individuum, wie dies bei den nichtdiskursiven Machtpraktiken der Fall ist.</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Gestaltlosigkeit von MAcht</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Da Macht sich nirgends als Gestalt verfestigt und sie immerzu nur in wechselnden Konstellationen als Beziehungsgefelcht zu verstehen ist, muss man immer von Machtverhältnissen sprechen, woraus folgt, dass Macht nicht als exklusiver Besitz von Personen, Gruppen ode rKlassen anzusehen ist, während andere von ihr ausgeschlossen sind:</a:t>
            </a:r>
          </a:p>
          <a:p>
            <a:r>
              <a:rPr lang="de-DE" dirty="0" smtClean="0"/>
              <a:t>Die Macht ist nicht eine Institution, ist nicht eine Struktur, ist nicht eine Mächtigkeit einger Mächtiger.</a:t>
            </a:r>
          </a:p>
          <a:p>
            <a:r>
              <a:rPr lang="de-DE" dirty="0" smtClean="0"/>
              <a:t>Die Macht ist der Name den man einer komplexen strategischen Situation in einer Gesellschaft gibt.</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Mikorperspektive der Macht</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Dies bestätigt die oben gemachte Beobachtung hinsichtlich Foucaults Ablehnung des „juridisch-diskursiven Machtkonzepts“ und seiner Bestimmung der Macht als etwas jeder sozialen Beziehung inhärentes, das alle gesellschaftlichen Ebenen durchzieht.</a:t>
            </a:r>
          </a:p>
          <a:p>
            <a:r>
              <a:rPr lang="de-DE" dirty="0" smtClean="0"/>
              <a:t>Der Kritik an der juridisch-diskursiven Konzeption der Macht entsprechend, unterläuft Foucault die übliche Gleichsetzung von „Machtprozessen mit politisches Macht und die Konzentration der Machtanalyse auf die Institutionen des Staates“.</a:t>
            </a:r>
          </a:p>
          <a:p>
            <a:r>
              <a:rPr lang="de-DE" dirty="0" smtClean="0"/>
              <a:t>Statt einer makropolitischen Perspektive wählt Foucault eine mikropolitische Perspektive.</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Mikroperspektive und Machtebenen</a:t>
            </a:r>
            <a:endParaRPr lang="en-US" dirty="0"/>
          </a:p>
        </p:txBody>
      </p:sp>
      <p:sp>
        <p:nvSpPr>
          <p:cNvPr id="3" name="Content Placeholder 2"/>
          <p:cNvSpPr>
            <a:spLocks noGrp="1"/>
          </p:cNvSpPr>
          <p:nvPr>
            <p:ph sz="quarter" idx="1"/>
          </p:nvPr>
        </p:nvSpPr>
        <p:spPr/>
        <p:txBody>
          <a:bodyPr/>
          <a:lstStyle/>
          <a:p>
            <a:r>
              <a:rPr lang="de-DE" dirty="0" smtClean="0"/>
              <a:t>Diesem Konzept entsprechend verlaufen die Machtbeziehungen quer durch die Gesellschaft, sie gehen nicht von einer zentralen Instanz aus, sondern im gegenteil sind die Entstehung und Funktiosnweise des Staates auf die gesellschaftichne Kräfteverhältnisse zurückzuführen.</a:t>
            </a:r>
          </a:p>
          <a:p>
            <a:r>
              <a:rPr lang="de-DE" dirty="0" smtClean="0"/>
              <a:t>Foucault unterscheidet drei Ebenen, auf denen die Macht analysiert  werden muss:</a:t>
            </a:r>
          </a:p>
          <a:p>
            <a:r>
              <a:rPr lang="de-DE" dirty="0" smtClean="0"/>
              <a:t>Die Ebene der strategischen Beziehungen,</a:t>
            </a:r>
          </a:p>
          <a:p>
            <a:r>
              <a:rPr lang="de-DE" dirty="0" smtClean="0"/>
              <a:t>Die Ebene der Herrschaftszustände und</a:t>
            </a:r>
          </a:p>
          <a:p>
            <a:r>
              <a:rPr lang="de-DE" dirty="0" smtClean="0"/>
              <a:t>Die Eben der Herrschaftstechnologien</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Machtebenen</a:t>
            </a:r>
            <a:endParaRPr lang="en-US"/>
          </a:p>
        </p:txBody>
      </p:sp>
      <p:sp>
        <p:nvSpPr>
          <p:cNvPr id="3" name="Content Placeholder 2"/>
          <p:cNvSpPr>
            <a:spLocks noGrp="1"/>
          </p:cNvSpPr>
          <p:nvPr>
            <p:ph sz="quarter" idx="1"/>
          </p:nvPr>
        </p:nvSpPr>
        <p:spPr/>
        <p:txBody>
          <a:bodyPr>
            <a:normAutofit fontScale="92500"/>
          </a:bodyPr>
          <a:lstStyle/>
          <a:p>
            <a:r>
              <a:rPr lang="de-DE" dirty="0" smtClean="0"/>
              <a:t>Die strategische Ebene bzw. die der Machtbeziehungen ist die grundlegende Ebene.</a:t>
            </a:r>
          </a:p>
          <a:p>
            <a:r>
              <a:rPr lang="de-DE" dirty="0" smtClean="0"/>
              <a:t>Hiermit sind „strategische Spiele ywischen Freiheiten“ gemeint, d. H. Der Versuch einer Gruppe das Verhalten einer anderen Gruppe zu bestimmen und wiederum deren Bestreben, sich ihr Verhalten nicht vorschreiben zu lassen bzw. das Verhalen der anderen Gruppe ihrerseits zu bestimmen.</a:t>
            </a:r>
          </a:p>
          <a:p>
            <a:r>
              <a:rPr lang="de-DE" dirty="0" smtClean="0"/>
              <a:t>Aufgrund der Allgegenwart dieser Spiele gibt es kein Feld der menschlichen Interaktion, das jenseits von Machtbeziehungen besteht.</a:t>
            </a:r>
          </a:p>
          <a:p>
            <a:r>
              <a:rPr lang="de-DE" dirty="0" smtClean="0"/>
              <a:t>Insofern sind </a:t>
            </a:r>
            <a:r>
              <a:rPr lang="de-DE" dirty="0" smtClean="0"/>
              <a:t>Machtbeziehungen </a:t>
            </a:r>
            <a:r>
              <a:rPr lang="de-DE" dirty="0" smtClean="0"/>
              <a:t>die Bedingungen für die Existenz von Gesellschaft.</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Machtebenen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Die </a:t>
            </a:r>
            <a:r>
              <a:rPr lang="en-US" dirty="0" err="1" smtClean="0"/>
              <a:t>Herrschafts</a:t>
            </a:r>
            <a:r>
              <a:rPr lang="de-DE" dirty="0" smtClean="0"/>
              <a:t>zustände unetrschieden sich von diesen strategischen Beziehungen dadurch, dass sie nur für einen ökonomischen, politischen oder militärischen Mittel institutionalisierte Ausübung von Macht sind. </a:t>
            </a:r>
          </a:p>
          <a:p>
            <a:r>
              <a:rPr lang="de-DE" dirty="0" smtClean="0"/>
              <a:t>In ihnen sind Machtbeziehungen unveränderlich. Hier zeigt sich, dass Foucault unter Herrschaft das versteht</a:t>
            </a:r>
          </a:p>
          <a:p>
            <a:r>
              <a:rPr lang="de-DE" dirty="0" smtClean="0"/>
              <a:t>„was man üblicherweise Macht“ nennt.</a:t>
            </a:r>
          </a:p>
          <a:p>
            <a:r>
              <a:rPr lang="de-DE" dirty="0" smtClean="0"/>
              <a:t>Die dritte Ebene, die der Herrschaftstechnologien, nimmt zwischen den beiden vorgennanten eine mittlere Position ein und Foucault bezeichnet sie als „diskursive Macht“</a:t>
            </a:r>
          </a:p>
          <a:p>
            <a:r>
              <a:rPr lang="de-DE" dirty="0" smtClean="0"/>
              <a:t>In seiner Vorlesung „Die Geburt der Biopolitik“ im WS 1978/79 definiert er diese Technologien als die vielen unterschiedlichen Weisen, Madalitäten und Möglichkeiten der Leitung und Steuerung von Menschen ihres Verhaltens sowie der Einschränkung ihrer Handlungen und Reaktionen</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Machtebenen</a:t>
            </a:r>
            <a:endParaRPr lang="en-US" dirty="0"/>
          </a:p>
        </p:txBody>
      </p:sp>
      <p:sp>
        <p:nvSpPr>
          <p:cNvPr id="3" name="Content Placeholder 2"/>
          <p:cNvSpPr>
            <a:spLocks noGrp="1"/>
          </p:cNvSpPr>
          <p:nvPr>
            <p:ph sz="quarter" idx="1"/>
          </p:nvPr>
        </p:nvSpPr>
        <p:spPr/>
        <p:txBody>
          <a:bodyPr/>
          <a:lstStyle/>
          <a:p>
            <a:r>
              <a:rPr lang="de-DE" dirty="0" smtClean="0"/>
              <a:t>Diese Position lässt Foucault zu dem Schluss kommen, dass „Herrschaft weniger die Quelle von Ausbeutung und Unterwerfung ist, sondern im Gegenteil, der Effekt von Regierungspraktiken, die Machtbeziehungen in einer Weise systematisieren und tabuisieren, sodass sie schließlich die Form von Herrschaftszuständen annehmen.</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Definition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de-DE" dirty="0" smtClean="0"/>
              <a:t>Drei Ebenen der Machtanalyse:</a:t>
            </a:r>
          </a:p>
          <a:p>
            <a:r>
              <a:rPr lang="de-DE" dirty="0" smtClean="0"/>
              <a:t>Strategische Beziehung: Metaebene, umfassen alle Bereiche der Macht, hier versuchen verschiedene Gruppen Macht über andere Gruppen zu erlangen und umgekehrt.</a:t>
            </a:r>
          </a:p>
          <a:p>
            <a:r>
              <a:rPr lang="de-DE" dirty="0" smtClean="0"/>
              <a:t>Herrschaftszustände: zeitlich begrenzte, statische Machtbeziehungen.</a:t>
            </a:r>
          </a:p>
          <a:p>
            <a:r>
              <a:rPr lang="de-DE" dirty="0" smtClean="0"/>
              <a:t>Herrschaftstechnologien: die verschiedene Arten der Leitung von Menschen.</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a:t>
            </a:r>
            <a:r>
              <a:rPr lang="de-DE" dirty="0" smtClean="0"/>
              <a:t>astorale Macht</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Mit dieser neuen Komponente der Regierungstechnologie begreift er den Staat nun als eine „Verbindung politischer und pastoraler Macht“, der bei der Subjektbildung eine zentrale Rolle zukommt.</a:t>
            </a:r>
          </a:p>
          <a:p>
            <a:r>
              <a:rPr lang="de-DE" dirty="0" smtClean="0"/>
              <a:t>Die pastorale Macht definiert Foucault als eine sich aus dem Prinzip des „Hirten“ im Christentum abgeleitete Macht des Staates, die die Sorge des Staates um das Individuum betont, wenn auch die religiöse Zielsetzung durch eine Reihe irdischer Ziele ersetzt wurde.</a:t>
            </a:r>
          </a:p>
          <a:p>
            <a:endParaRPr lang="de-DE" dirty="0" smtClean="0"/>
          </a:p>
          <a:p>
            <a:r>
              <a:rPr lang="de-DE" dirty="0" smtClean="0"/>
              <a:t>Der Staat sorgt sich um seine Individuen in sozialen und medizinischen Bereichen und sorgt dafür, dass Recht und Ordnung aufrechterahelten werden.</a:t>
            </a:r>
          </a:p>
          <a:p>
            <a:r>
              <a:rPr lang="de-DE" dirty="0" smtClean="0"/>
              <a:t>Schlussendlich kann man festhalten, dass die diskursiven Machtpraktiken nicht auf den Körper eines Individuums zielen, sondern richten sich als „BIOPOLITIK“ auf den Körper einer Bevölkerung.</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BIOPOLITIK</a:t>
            </a:r>
            <a:endParaRPr lang="en-US" dirty="0"/>
          </a:p>
        </p:txBody>
      </p:sp>
      <p:sp>
        <p:nvSpPr>
          <p:cNvPr id="3" name="Content Placeholder 2"/>
          <p:cNvSpPr>
            <a:spLocks noGrp="1"/>
          </p:cNvSpPr>
          <p:nvPr>
            <p:ph sz="quarter" idx="1"/>
          </p:nvPr>
        </p:nvSpPr>
        <p:spPr/>
        <p:txBody>
          <a:bodyPr>
            <a:normAutofit fontScale="77500" lnSpcReduction="20000"/>
          </a:bodyPr>
          <a:lstStyle/>
          <a:p>
            <a:r>
              <a:rPr lang="de-DE" dirty="0" smtClean="0"/>
              <a:t>Hier sind Regulierung und Kontrolle die zentralen Instrumente.</a:t>
            </a:r>
          </a:p>
          <a:p>
            <a:r>
              <a:rPr lang="de-DE" dirty="0" smtClean="0"/>
              <a:t>Dei den nichtdiskursiven Machtpraktiken hingegen stellen die Dressur und Disziplin diese Instrumente dar.</a:t>
            </a:r>
          </a:p>
          <a:p>
            <a:r>
              <a:rPr lang="de-DE" dirty="0" smtClean="0"/>
              <a:t>Auch gibt es Unterschiede in der räumlichen Anordnung bzw. Lage beider Machtkonzeptionen, wie Foucault ausführt.</a:t>
            </a:r>
          </a:p>
          <a:p>
            <a:r>
              <a:rPr lang="de-DE" dirty="0" smtClean="0"/>
              <a:t>„Wir haben also 2 Serien: die Serie Körper – Organismus- Disziplin- Institution : DISZIPLINARMACHT &amp; Überwachen und Strafen und die Serie:</a:t>
            </a:r>
          </a:p>
          <a:p>
            <a:r>
              <a:rPr lang="de-DE" dirty="0" smtClean="0"/>
              <a:t>Bevölkerung – biologische Prozesse- regulierungsmechanismen – Staat : BIOPOLITIK &amp; Sexualität und Wahrhreit</a:t>
            </a:r>
          </a:p>
          <a:p>
            <a:r>
              <a:rPr lang="de-DE" dirty="0" smtClean="0"/>
              <a:t>Während die erste Serie das Individuum in lokal vorhandenen Repressionsapparate (Gefängnis, Irrenhaus) umfasst, beihnaltet die zweite Serie die Bevölkerung und deren Verhalten als Ganzes durch die staatliche Politik.</a:t>
            </a:r>
          </a:p>
          <a:p>
            <a:r>
              <a:rPr lang="de-DE" smtClean="0"/>
              <a:t>Bsp.: Rassenpolitik der 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de-DE" dirty="0" smtClean="0"/>
              <a:t>Geschichtlicher Hintergrund</a:t>
            </a:r>
            <a:endParaRPr lang="en-US" dirty="0"/>
          </a:p>
        </p:txBody>
      </p:sp>
      <p:sp>
        <p:nvSpPr>
          <p:cNvPr id="3" name="Content Placeholder 2"/>
          <p:cNvSpPr>
            <a:spLocks noGrp="1"/>
          </p:cNvSpPr>
          <p:nvPr>
            <p:ph sz="quarter" idx="1"/>
          </p:nvPr>
        </p:nvSpPr>
        <p:spPr>
          <a:xfrm>
            <a:off x="457200" y="1066800"/>
            <a:ext cx="7467600" cy="5407152"/>
          </a:xfrm>
        </p:spPr>
        <p:txBody>
          <a:bodyPr>
            <a:normAutofit fontScale="55000" lnSpcReduction="20000"/>
          </a:bodyPr>
          <a:lstStyle/>
          <a:p>
            <a:pPr>
              <a:buNone/>
            </a:pPr>
            <a:endParaRPr lang="en-US" dirty="0" smtClean="0"/>
          </a:p>
          <a:p>
            <a:r>
              <a:rPr lang="de-DE" dirty="0" smtClean="0"/>
              <a:t>Man kann diesen Wandel nicht nur an Gesetzen, Reformprojekten u. a. Verwaltungsakten nachvollziehen. Im Bereich der Verwaltung ist der Umbruch von 1803/06 z.B. am Auszug der Studenten von traditionellen zu modernen Universitäten gut abzulesen: </a:t>
            </a:r>
            <a:endParaRPr lang="en-US" dirty="0" smtClean="0"/>
          </a:p>
          <a:p>
            <a:pPr lvl="0"/>
            <a:r>
              <a:rPr lang="de-DE" dirty="0" smtClean="0"/>
              <a:t>Die Studenten der Universität Jena, die Herzog </a:t>
            </a:r>
            <a:r>
              <a:rPr lang="de-DE" cap="small" dirty="0" smtClean="0"/>
              <a:t>Karl August</a:t>
            </a:r>
            <a:r>
              <a:rPr lang="de-DE" dirty="0" smtClean="0"/>
              <a:t> von Weimar, der Freund </a:t>
            </a:r>
            <a:r>
              <a:rPr lang="de-DE" cap="small" dirty="0" smtClean="0"/>
              <a:t>Goethes</a:t>
            </a:r>
            <a:r>
              <a:rPr lang="de-DE" dirty="0" smtClean="0"/>
              <a:t>, erneuert hatte, zogen dort nach 1806 aus und gingen nach Göttingen (gegr. 1737) und Berlin (gegr. 1810/11), an neue, moderne Universitäten. Die herkömmliche Art der Lehre von „Staatswissenschaften“, wie sie in Jena gelehrt wurden und unter den Studenten durchaus populär gewesen waren, hatte nach dem Ende des HRRDN nicht überlebt und ihren Zweck verloren. </a:t>
            </a:r>
            <a:endParaRPr lang="en-US" dirty="0" smtClean="0"/>
          </a:p>
          <a:p>
            <a:pPr lvl="0"/>
            <a:r>
              <a:rPr lang="de-DE" dirty="0" smtClean="0"/>
              <a:t>In Berlin entstanden, vor allem dank der Hardenberg-Humboldtischen Reformen, neue Lehrkonzeptionen, die als Grundbaustein zunächst die </a:t>
            </a:r>
            <a:r>
              <a:rPr lang="de-DE" i="1" dirty="0" smtClean="0"/>
              <a:t>Allgemeinbildung</a:t>
            </a:r>
            <a:r>
              <a:rPr lang="de-DE" dirty="0" smtClean="0"/>
              <a:t> der Studenten – und zwar </a:t>
            </a:r>
            <a:r>
              <a:rPr lang="de-DE" i="1" dirty="0" smtClean="0"/>
              <a:t>aller</a:t>
            </a:r>
            <a:r>
              <a:rPr lang="de-DE" dirty="0" smtClean="0"/>
              <a:t> Fakultäten – vorsahen. Nicht die Gedächtnisübung/das Auswendiglernen, sondern das Denken sollten geschult werden. Bedeutende Professoren gingen im 19. Jh. vor allem nach Berlin, z.B. </a:t>
            </a:r>
            <a:r>
              <a:rPr lang="de-DE" cap="small" dirty="0" smtClean="0"/>
              <a:t>Hegel, Fichte, Droysen</a:t>
            </a:r>
            <a:r>
              <a:rPr lang="de-DE" dirty="0" smtClean="0"/>
              <a:t>, Heinrich von </a:t>
            </a:r>
            <a:r>
              <a:rPr lang="de-DE" cap="small" dirty="0" smtClean="0"/>
              <a:t>Sybel,</a:t>
            </a:r>
            <a:r>
              <a:rPr lang="de-DE" dirty="0" smtClean="0"/>
              <a:t> Leopold v. </a:t>
            </a:r>
            <a:r>
              <a:rPr lang="de-DE" cap="small" dirty="0" smtClean="0"/>
              <a:t>Ranke</a:t>
            </a:r>
            <a:r>
              <a:rPr lang="de-DE" dirty="0" smtClean="0"/>
              <a:t>. </a:t>
            </a:r>
            <a:endParaRPr lang="en-US" dirty="0" smtClean="0"/>
          </a:p>
          <a:p>
            <a:pPr lvl="0"/>
            <a:r>
              <a:rPr lang="de-DE" dirty="0" smtClean="0"/>
              <a:t>Auch in München wurde die Universität (die von Ingolstadt bzw. Landshut [1800-1826] in die Hauptstadt umzog und von einer Gelehrten-/Eliteeinrichtung der SJ zur ‚Staatsuniversität’ umgestaltet wurde) ‚modernisiert’ – vor allem durch den französischen Reformer Bayerns, Maximilien de </a:t>
            </a:r>
            <a:r>
              <a:rPr lang="de-DE" cap="small" dirty="0" smtClean="0"/>
              <a:t>Montgelas</a:t>
            </a:r>
            <a:r>
              <a:rPr lang="de-DE" dirty="0" smtClean="0"/>
              <a:t>. Er setzte neue bildungspolitische und wissenschaftliche Akzente: </a:t>
            </a:r>
            <a:endParaRPr lang="en-US" dirty="0" smtClean="0"/>
          </a:p>
          <a:p>
            <a:pPr lvl="0"/>
            <a:r>
              <a:rPr lang="de-DE" dirty="0" smtClean="0"/>
              <a:t>Das 1799 gegründete Institut für </a:t>
            </a:r>
            <a:r>
              <a:rPr lang="de-DE" b="1" dirty="0" smtClean="0">
                <a:hlinkClick r:id="rId2" tooltip="Kameralwissenschaft"/>
              </a:rPr>
              <a:t>Kameralwissenschaften</a:t>
            </a:r>
            <a:r>
              <a:rPr lang="de-DE" dirty="0" smtClean="0"/>
              <a:t> war der Grundstein der späteren Staatswirtschaftlichen Fakultät. </a:t>
            </a:r>
            <a:endParaRPr lang="en-US" dirty="0" smtClean="0"/>
          </a:p>
          <a:p>
            <a:pPr lvl="0"/>
            <a:r>
              <a:rPr lang="de-DE" dirty="0" smtClean="0"/>
              <a:t>Die Juristische Fakultät erhielt neue Lehrpläne.</a:t>
            </a:r>
            <a:endParaRPr lang="en-US" dirty="0" smtClean="0"/>
          </a:p>
          <a:p>
            <a:pPr lvl="0"/>
            <a:r>
              <a:rPr lang="de-DE" dirty="0" smtClean="0"/>
              <a:t>Der neue Lehrstuhl für Geschichte, genannt das Historische Seminar, wurde 1856 von dem protestantischen Preußen Heinrich von </a:t>
            </a:r>
            <a:r>
              <a:rPr lang="de-DE" cap="small" dirty="0" smtClean="0"/>
              <a:t>Sybel</a:t>
            </a:r>
            <a:r>
              <a:rPr lang="de-DE" dirty="0" smtClean="0"/>
              <a:t> gegründet, ihm folgten auch andere Professoren, die wie von </a:t>
            </a:r>
            <a:r>
              <a:rPr lang="de-DE" cap="small" dirty="0" smtClean="0"/>
              <a:t>Sybel</a:t>
            </a:r>
            <a:r>
              <a:rPr lang="de-DE" dirty="0" smtClean="0"/>
              <a:t> selbst aus Norddeutschland kamen.</a:t>
            </a:r>
            <a:endParaRPr lang="en-US" dirty="0" smtClean="0"/>
          </a:p>
          <a:p>
            <a:r>
              <a:rPr lang="de-DE" dirty="0" smtClean="0"/>
              <a:t>	</a:t>
            </a:r>
            <a:r>
              <a:rPr lang="de-DE" sz="1900" dirty="0" smtClean="0"/>
              <a:t>Siehe Art. 1. Dazu </a:t>
            </a:r>
            <a:r>
              <a:rPr lang="de-DE" sz="1900" cap="small" dirty="0" smtClean="0"/>
              <a:t>Mußgnug</a:t>
            </a:r>
            <a:r>
              <a:rPr lang="de-DE" sz="1900" dirty="0" smtClean="0"/>
              <a:t>, Reinhard: Der Rheinbund. In: </a:t>
            </a:r>
            <a:r>
              <a:rPr lang="de-DE" sz="1900" i="1" dirty="0" smtClean="0"/>
              <a:t>Der Staa</a:t>
            </a:r>
            <a:r>
              <a:rPr lang="de-DE" sz="1900" dirty="0" smtClean="0"/>
              <a:t>t, 46(2007),2, 249-267, hier 251, Anm. 6 (Zitat).</a:t>
            </a:r>
            <a:endParaRPr lang="en-US" sz="19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Staatswissenschaften Geschichte Politische Wissenschaft(En)</a:t>
            </a:r>
            <a:endParaRPr lang="en-US" dirty="0"/>
          </a:p>
        </p:txBody>
      </p:sp>
      <p:sp>
        <p:nvSpPr>
          <p:cNvPr id="3" name="Content Placeholder 2"/>
          <p:cNvSpPr>
            <a:spLocks noGrp="1"/>
          </p:cNvSpPr>
          <p:nvPr>
            <p:ph sz="quarter" idx="1"/>
          </p:nvPr>
        </p:nvSpPr>
        <p:spPr/>
        <p:txBody>
          <a:bodyPr>
            <a:normAutofit fontScale="62500" lnSpcReduction="20000"/>
          </a:bodyPr>
          <a:lstStyle/>
          <a:p>
            <a:r>
              <a:rPr lang="de-DE" dirty="0" smtClean="0"/>
              <a:t>Die </a:t>
            </a:r>
            <a:r>
              <a:rPr lang="de-DE" b="1" dirty="0" smtClean="0"/>
              <a:t>Staatswissenschaften</a:t>
            </a:r>
            <a:r>
              <a:rPr lang="de-DE" dirty="0" smtClean="0"/>
              <a:t> waren seit dem späten 19. Jh. nur ein kleiner Bereich an der Juristischen Fakultät. </a:t>
            </a:r>
            <a:r>
              <a:rPr lang="de-DE" i="1" dirty="0" smtClean="0"/>
              <a:t>Heute</a:t>
            </a:r>
            <a:r>
              <a:rPr lang="de-DE" dirty="0" smtClean="0"/>
              <a:t> figuriert dieses Fach unter dem Begriff </a:t>
            </a:r>
            <a:r>
              <a:rPr lang="de-DE" i="1" dirty="0" smtClean="0"/>
              <a:t>Verwaltungsrecht</a:t>
            </a:r>
            <a:r>
              <a:rPr lang="de-DE" dirty="0" smtClean="0"/>
              <a:t>. </a:t>
            </a:r>
            <a:endParaRPr lang="en-US" dirty="0" smtClean="0"/>
          </a:p>
          <a:p>
            <a:r>
              <a:rPr lang="de-DE" dirty="0" smtClean="0"/>
              <a:t>Zwei weitere neue wissenschaftliche Disziplinen emanzipierten sich von den Juristen und bildeten eigene Fakultäten: </a:t>
            </a:r>
            <a:endParaRPr lang="en-US" dirty="0" smtClean="0"/>
          </a:p>
          <a:p>
            <a:pPr lvl="0"/>
            <a:r>
              <a:rPr lang="de-DE" dirty="0" smtClean="0"/>
              <a:t>Zuerst etablierte sich um die Mitte des 19. Jh.s die </a:t>
            </a:r>
            <a:r>
              <a:rPr lang="de-DE" b="1" dirty="0" smtClean="0"/>
              <a:t>Geschichte</a:t>
            </a:r>
            <a:r>
              <a:rPr lang="de-DE" dirty="0" smtClean="0"/>
              <a:t> als neue akademische Disziplin. Seit dieser Zeit wurden und werden vermehrt wieder altbekannte Fragen an die neue, nun selbständige Disziplin gestellt. Es ging dabei nicht um eine Definition – etwa um die Frage </a:t>
            </a:r>
            <a:r>
              <a:rPr lang="de-DE" i="1" dirty="0" smtClean="0"/>
              <a:t>Was ist Geschichte?</a:t>
            </a:r>
            <a:r>
              <a:rPr lang="de-DE" dirty="0" smtClean="0"/>
              <a:t> – sondern um die Wahrheits- bzw. Erkenntnisfähigkeit des neuen Faches, u. a.: </a:t>
            </a:r>
            <a:endParaRPr lang="en-US" dirty="0" smtClean="0"/>
          </a:p>
          <a:p>
            <a:pPr lvl="0"/>
            <a:r>
              <a:rPr lang="de-DE" dirty="0" smtClean="0"/>
              <a:t>In Deutschland etablierte sich erst nach 1945, mit 50-jähriger Verspätung, schließlich auch das Fach </a:t>
            </a:r>
            <a:r>
              <a:rPr lang="de-DE" b="1" dirty="0" smtClean="0"/>
              <a:t>Politische Wissenschaft(en)</a:t>
            </a:r>
            <a:r>
              <a:rPr lang="de-DE" dirty="0" smtClean="0"/>
              <a:t>. Letzteres hat immer noch viel mit der Jurisprudenz zu tun. Die moderne Politikwissenschaft unterläuft oft das klare juristische Definitionsverständnis – z.B. durch s. g. </a:t>
            </a:r>
            <a:r>
              <a:rPr lang="de-DE" i="1" dirty="0" smtClean="0"/>
              <a:t>Entscheidungsnotstände</a:t>
            </a:r>
            <a:r>
              <a:rPr lang="de-DE" dirty="0" smtClean="0"/>
              <a:t> und die Akzeptanz von </a:t>
            </a:r>
            <a:r>
              <a:rPr lang="de-DE" i="1" dirty="0" smtClean="0"/>
              <a:t>Unschärfen</a:t>
            </a:r>
            <a:r>
              <a:rPr lang="de-DE" dirty="0" smtClean="0"/>
              <a:t> aller Art in vermeintlich „wissenschaftlichen“ Erkenntnissen. </a:t>
            </a:r>
            <a:endParaRPr lang="en-US" dirty="0" smtClean="0"/>
          </a:p>
          <a:p>
            <a:pPr>
              <a:buNone/>
            </a:pPr>
            <a:r>
              <a:rPr lang="de-DE" dirty="0" smtClean="0"/>
              <a:t> </a:t>
            </a:r>
            <a:endParaRPr lang="en-US" dirty="0" smtClean="0"/>
          </a:p>
          <a:p>
            <a:r>
              <a:rPr lang="de-DE" dirty="0" smtClean="0"/>
              <a:t>(</a:t>
            </a:r>
            <a:r>
              <a:rPr lang="de-DE" cap="small" dirty="0" smtClean="0"/>
              <a:t>Jordan</a:t>
            </a:r>
            <a:r>
              <a:rPr lang="de-DE" dirty="0" smtClean="0"/>
              <a:t>: Theorien und Methoden, ebd., 31-34, 11-13.</a:t>
            </a:r>
            <a:endParaRPr lang="en-US" dirty="0" smtClean="0"/>
          </a:p>
          <a:p>
            <a:r>
              <a:rPr lang="de-DE" dirty="0" smtClean="0"/>
              <a:t>(</a:t>
            </a:r>
            <a:r>
              <a:rPr lang="de-DE" cap="small" dirty="0" smtClean="0"/>
              <a:t>Schulze</a:t>
            </a:r>
            <a:r>
              <a:rPr lang="de-DE" dirty="0" smtClean="0"/>
              <a:t>, Hagen: Staat und Nation, ::: oder: </a:t>
            </a:r>
            <a:r>
              <a:rPr lang="de-DE" cap="small" dirty="0" smtClean="0"/>
              <a:t>Reinhard: </a:t>
            </a:r>
            <a:r>
              <a:rPr lang="de-DE" dirty="0" smtClean="0"/>
              <a:t>Geschichte des modernen Staates, 13, 22.</a:t>
            </a:r>
            <a:endParaRPr lang="en-US" dirty="0" smtClean="0"/>
          </a:p>
          <a:p>
            <a:r>
              <a:rPr lang="de-DE" dirty="0" smtClean="0"/>
              <a:t>(Beispiele klarer Definitionen z. B. von ‚Integration’, ‚Staat’, ‚Gesellschaft’, ‚Gemeinwesen’, ‚Volk’ ‚Nation’, ‚Identität’ bei </a:t>
            </a:r>
            <a:r>
              <a:rPr lang="de-DE" cap="small" dirty="0" smtClean="0"/>
              <a:t>Körner:</a:t>
            </a:r>
            <a:r>
              <a:rPr lang="de-DE" dirty="0" smtClean="0"/>
              <a:t> Identitätsstiftung, s. Xerox.</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Sozial- Kulturwissenschaften</a:t>
            </a:r>
            <a:endParaRPr lang="en-US" dirty="0"/>
          </a:p>
        </p:txBody>
      </p:sp>
      <p:sp>
        <p:nvSpPr>
          <p:cNvPr id="3" name="Content Placeholder 2"/>
          <p:cNvSpPr>
            <a:spLocks noGrp="1"/>
          </p:cNvSpPr>
          <p:nvPr>
            <p:ph sz="quarter" idx="1"/>
          </p:nvPr>
        </p:nvSpPr>
        <p:spPr/>
        <p:txBody>
          <a:bodyPr>
            <a:normAutofit/>
          </a:bodyPr>
          <a:lstStyle/>
          <a:p>
            <a:pPr lvl="0"/>
            <a:r>
              <a:rPr lang="de-DE" dirty="0" smtClean="0"/>
              <a:t>Auch mit einigen Segmenten der „</a:t>
            </a:r>
            <a:r>
              <a:rPr lang="de-DE" b="1" dirty="0" smtClean="0"/>
              <a:t>Sozialwissenschaft</a:t>
            </a:r>
            <a:r>
              <a:rPr lang="de-DE" dirty="0" smtClean="0"/>
              <a:t>(en)“ scheint es sich ähnlich wie mit dem Begriff „Kulturwissenschaft(en) zu verhalten: ganz ausdiskutiert sind beide </a:t>
            </a:r>
            <a:r>
              <a:rPr lang="de-DE" u="sng" dirty="0" smtClean="0"/>
              <a:t>Definitionen</a:t>
            </a:r>
            <a:r>
              <a:rPr lang="de-DE" dirty="0" smtClean="0"/>
              <a:t> und </a:t>
            </a:r>
            <a:r>
              <a:rPr lang="de-DE" i="1" dirty="0" smtClean="0"/>
              <a:t>Themenfelder</a:t>
            </a:r>
            <a:r>
              <a:rPr lang="de-DE" dirty="0" smtClean="0"/>
              <a:t> immer noch nicht. Erstere nimmt „das </a:t>
            </a:r>
            <a:r>
              <a:rPr lang="de-DE" i="1" dirty="0" smtClean="0"/>
              <a:t>Soziale</a:t>
            </a:r>
            <a:r>
              <a:rPr lang="de-DE" dirty="0" smtClean="0"/>
              <a:t>“, die Gesellschaftsanalyse in den Fokus, der zweite Begriff „die </a:t>
            </a:r>
            <a:r>
              <a:rPr lang="de-DE" i="1" dirty="0" smtClean="0"/>
              <a:t>Kultur</a:t>
            </a:r>
            <a:r>
              <a:rPr lang="de-DE" dirty="0" smtClean="0"/>
              <a:t>“, gefolgt von der – etwas ominösen – Mitteilung, dass schließlich „alles“, was nicht naturwüchsig ist, „Kultur“ sei. (G. B. Vico)</a:t>
            </a:r>
          </a:p>
          <a:p>
            <a:pPr lvl="0"/>
            <a:endParaRPr lang="en-US" sz="4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de-DE" dirty="0" smtClean="0"/>
              <a:t>Sozial- Kulturwissenschaften</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55000" lnSpcReduction="20000"/>
          </a:bodyPr>
          <a:lstStyle/>
          <a:p>
            <a:pPr lvl="0"/>
            <a:r>
              <a:rPr lang="de-DE" dirty="0" smtClean="0"/>
              <a:t>Zuletzt noch zu dem Begriffspaar </a:t>
            </a:r>
            <a:r>
              <a:rPr lang="de-DE" b="1" dirty="0" smtClean="0"/>
              <a:t>Kulturwissenschaft/Kulturwissenschaften</a:t>
            </a:r>
            <a:r>
              <a:rPr lang="de-DE" dirty="0" smtClean="0"/>
              <a:t>. Erstere ist eine ältere, konsekrierte Disziplin, gelehrt wird sie seit dem 18. Jh. und ebenfalls (wie die zweite) einige Fächer </a:t>
            </a:r>
            <a:r>
              <a:rPr lang="de-DE" i="1" dirty="0" smtClean="0"/>
              <a:t>übergreifend.</a:t>
            </a:r>
            <a:r>
              <a:rPr lang="de-DE" dirty="0" smtClean="0"/>
              <a:t> Das sind im Bereich der Kulturwissenschaft insbesondere Kunstgeschichte, Geschichte, Philosophie und Theologie; im Falle der Kulturwissenschaften ist die Perspektive umfassender – formal betrachtet, etwa als Überdachung der klassischen Geisteswissenschaften –, perspektivisch allerdings mit modernen, selbst gesteckten </a:t>
            </a:r>
            <a:r>
              <a:rPr lang="de-DE" i="1" dirty="0" smtClean="0"/>
              <a:t>wissenschaftlichen</a:t>
            </a:r>
            <a:r>
              <a:rPr lang="de-DE" dirty="0" smtClean="0"/>
              <a:t> und </a:t>
            </a:r>
            <a:r>
              <a:rPr lang="de-DE" i="1" dirty="0" smtClean="0"/>
              <a:t>politikrelevanten</a:t>
            </a:r>
            <a:r>
              <a:rPr lang="de-DE" dirty="0" smtClean="0"/>
              <a:t> Zielsetzungen versehen. </a:t>
            </a:r>
            <a:endParaRPr lang="en-US" sz="2000" dirty="0" smtClean="0"/>
          </a:p>
          <a:p>
            <a:r>
              <a:rPr lang="de-DE" dirty="0" smtClean="0"/>
              <a:t>Diese </a:t>
            </a:r>
            <a:r>
              <a:rPr lang="de-DE" u="sng" dirty="0" smtClean="0"/>
              <a:t>bislang</a:t>
            </a:r>
            <a:r>
              <a:rPr lang="de-DE" dirty="0" smtClean="0"/>
              <a:t> letzte Fächerverschiebung im Bereich der Geisteswissenschaften, die unter einem neuen Begriff – </a:t>
            </a:r>
            <a:r>
              <a:rPr lang="de-DE" b="1" dirty="0" smtClean="0"/>
              <a:t>Kulturwissenschaften</a:t>
            </a:r>
            <a:r>
              <a:rPr lang="de-DE" dirty="0" smtClean="0"/>
              <a:t> – synthetisiert wird, aber noch einer klaren Systematisierung ihrer Inhalte entbehrt, ist gegenwärtig zunächst dabei, alte Fächerabgrenzungen zu lockern bzw. zu überschreiten, dabei aber – gegenwartsgebunden – „klare </a:t>
            </a:r>
            <a:r>
              <a:rPr lang="de-DE" i="1" dirty="0" smtClean="0"/>
              <a:t>Perspektiven</a:t>
            </a:r>
            <a:r>
              <a:rPr lang="de-DE" dirty="0" smtClean="0"/>
              <a:t> und </a:t>
            </a:r>
            <a:r>
              <a:rPr lang="de-DE" i="1" dirty="0" smtClean="0"/>
              <a:t>Fragestellungen</a:t>
            </a:r>
            <a:r>
              <a:rPr lang="de-DE" dirty="0" smtClean="0"/>
              <a:t>“ für sich als neue Disziplin zu formulieren. Es sei, so Aleida </a:t>
            </a:r>
            <a:r>
              <a:rPr lang="de-DE" cap="small" dirty="0" smtClean="0"/>
              <a:t>Assmann,</a:t>
            </a:r>
            <a:endParaRPr lang="en-US" sz="4000" dirty="0" smtClean="0"/>
          </a:p>
          <a:p>
            <a:r>
              <a:rPr lang="de-DE" dirty="0" smtClean="0"/>
              <a:t>„Konzept und Intention kulturwissenschaftlicher Forschung selber, [dass] es immer um eine die Gegenwart erhellende </a:t>
            </a:r>
            <a:r>
              <a:rPr lang="de-DE" i="1" dirty="0" smtClean="0"/>
              <a:t>reflexive</a:t>
            </a:r>
            <a:r>
              <a:rPr lang="de-DE" dirty="0" smtClean="0"/>
              <a:t>, bzw. um eine die Gegenwart verändernde </a:t>
            </a:r>
            <a:r>
              <a:rPr lang="de-DE" i="1" dirty="0" smtClean="0"/>
              <a:t>politische</a:t>
            </a:r>
            <a:r>
              <a:rPr lang="de-DE" dirty="0" smtClean="0"/>
              <a:t> oder </a:t>
            </a:r>
            <a:r>
              <a:rPr lang="de-DE" i="1" dirty="0" smtClean="0"/>
              <a:t>pragmatische</a:t>
            </a:r>
            <a:r>
              <a:rPr lang="de-DE" dirty="0" smtClean="0"/>
              <a:t> Perspektive geht.“</a:t>
            </a:r>
            <a:endParaRPr lang="en-US" dirty="0" smtClean="0"/>
          </a:p>
          <a:p>
            <a:r>
              <a:rPr lang="de-DE" dirty="0" smtClean="0"/>
              <a:t> </a:t>
            </a:r>
            <a:endParaRPr lang="en-US" sz="4000" dirty="0" smtClean="0"/>
          </a:p>
          <a:p>
            <a:pPr lvl="2"/>
            <a:r>
              <a:rPr lang="de-DE" dirty="0" smtClean="0"/>
              <a:t>Die akademischen Disziplinen waren und sind also – so das </a:t>
            </a:r>
            <a:r>
              <a:rPr lang="de-DE" u="sng" dirty="0" smtClean="0"/>
              <a:t>Fazit</a:t>
            </a:r>
            <a:r>
              <a:rPr lang="de-DE" dirty="0" smtClean="0"/>
              <a:t> dieser kleinen Fächerlehre – auch heute keineswegs </a:t>
            </a:r>
            <a:r>
              <a:rPr lang="de-DE" i="1" dirty="0" smtClean="0"/>
              <a:t>statisch</a:t>
            </a:r>
            <a:r>
              <a:rPr lang="de-DE" dirty="0" smtClean="0"/>
              <a:t>, für immer gegeben, so wie es auch im Mittelalter die vier Fakultäten der Universität im Grunde nicht waren. Auch sie hielten an ihrem Traditionskorsett immer nur so lange fest, bis sich Neues durchgesetzt und überzeugt hatte – Beispiele dafür geben der Humanismus und die Frühaufklärung.</a:t>
            </a:r>
            <a:endParaRPr lang="en-US" sz="1600" dirty="0" smtClean="0"/>
          </a:p>
          <a:p>
            <a:r>
              <a:rPr lang="de-DE" dirty="0" smtClean="0"/>
              <a:t>	</a:t>
            </a:r>
            <a:r>
              <a:rPr lang="de-DE" sz="2000" cap="small" dirty="0" smtClean="0"/>
              <a:t>Müller-Funk,</a:t>
            </a:r>
            <a:r>
              <a:rPr lang="de-DE" sz="2000" dirty="0" smtClean="0"/>
              <a:t> Wolfgang: Kulturtheorie. Tübingen, Basel: Francke 2006, Einleitung, IX; </a:t>
            </a:r>
            <a:r>
              <a:rPr lang="de-DE" sz="2000" cap="small" dirty="0" smtClean="0"/>
              <a:t>Assmann, </a:t>
            </a:r>
            <a:r>
              <a:rPr lang="de-DE" sz="2000" dirty="0" smtClean="0"/>
              <a:t>Aleida: Einführung in die Kulturwissenschaft. Berlin 2006. Zu „Kulturwissenschaft</a:t>
            </a:r>
            <a:r>
              <a:rPr lang="de-DE" sz="2000" u="sng" dirty="0" smtClean="0"/>
              <a:t>en</a:t>
            </a:r>
            <a:r>
              <a:rPr lang="de-DE" sz="2000" dirty="0" smtClean="0"/>
              <a:t>“ als Antwort auf den „tiefgreifenden Wandel der Gesellschaft“, s. 14, 15.</a:t>
            </a:r>
            <a:endParaRPr lang="en-US" sz="2000" dirty="0" smtClean="0"/>
          </a:p>
          <a:p>
            <a:r>
              <a:rPr lang="de-DE" sz="2000" dirty="0" smtClean="0"/>
              <a:t>	</a:t>
            </a:r>
            <a:r>
              <a:rPr lang="de-DE" sz="2000" cap="small" dirty="0" smtClean="0"/>
              <a:t>Assmann, A..</a:t>
            </a:r>
            <a:r>
              <a:rPr lang="de-DE" sz="2000" dirty="0" smtClean="0"/>
              <a:t>: Ebd., 15: Kulturwissenschaften „interessieren sich dafür, wie das vom Menschen Gemachte, die Kultur, gemacht ist, d.h. unter welchen Voraussetzungen, mit welchen Verfahren, Funktionen und Konsequenzen.“</a:t>
            </a:r>
            <a:endParaRPr lang="en-US" sz="2000" dirty="0" smtClean="0"/>
          </a:p>
          <a:p>
            <a:r>
              <a:rPr lang="de-DE" sz="2000" dirty="0" smtClean="0"/>
              <a:t>	</a:t>
            </a:r>
            <a:r>
              <a:rPr lang="de-DE" sz="2000" cap="small" dirty="0" smtClean="0"/>
              <a:t>Assmann, A..</a:t>
            </a:r>
            <a:r>
              <a:rPr lang="de-DE" sz="2000" dirty="0" smtClean="0"/>
              <a:t>: Ebd., 15. Unterstreichungen von K. Zach.</a:t>
            </a:r>
            <a:endParaRPr lang="en-US" sz="2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Politikwissenschaft (en)</a:t>
            </a:r>
            <a:endParaRPr lang="en-US" dirty="0"/>
          </a:p>
        </p:txBody>
      </p:sp>
      <p:sp>
        <p:nvSpPr>
          <p:cNvPr id="3" name="Content Placeholder 2"/>
          <p:cNvSpPr>
            <a:spLocks noGrp="1"/>
          </p:cNvSpPr>
          <p:nvPr>
            <p:ph sz="quarter" idx="1"/>
          </p:nvPr>
        </p:nvSpPr>
        <p:spPr/>
        <p:txBody>
          <a:bodyPr>
            <a:normAutofit fontScale="70000" lnSpcReduction="20000"/>
          </a:bodyPr>
          <a:lstStyle/>
          <a:p>
            <a:r>
              <a:rPr lang="de-DE" dirty="0" smtClean="0"/>
              <a:t> PW ist Teil der modernen Sozialwissenschaften  mit den Nachbardisziplinen: Soziologie, Rechtswissenschaften, Geschichtswissenschaften, Wirtschaftswissenschaften, Psychologie:</a:t>
            </a:r>
          </a:p>
          <a:p>
            <a:r>
              <a:rPr lang="de-DE" dirty="0" smtClean="0"/>
              <a:t>Interdisziplinär : </a:t>
            </a:r>
          </a:p>
          <a:p>
            <a:r>
              <a:rPr lang="de-DE" dirty="0" smtClean="0"/>
              <a:t>Hat zum Untersuchungsgegenstand die politischen Prozesse, Strukturen und Inhalte – Politik hat mit allen  Erscheinungsformen und Handlungsformen des menschlichen Zusammenlebens zu tun: STAAT seine INSTITUTIONEN und politischen LEBENSFORMEN – </a:t>
            </a:r>
            <a:r>
              <a:rPr lang="de-DE" sz="4500" dirty="0" smtClean="0"/>
              <a:t>Politische Kultur</a:t>
            </a:r>
          </a:p>
          <a:p>
            <a:r>
              <a:rPr lang="de-DE" dirty="0" smtClean="0"/>
              <a:t>PW lässt sich in </a:t>
            </a:r>
            <a:r>
              <a:rPr lang="de-DE" b="1" dirty="0" smtClean="0"/>
              <a:t>Politische Theorie</a:t>
            </a:r>
            <a:r>
              <a:rPr lang="de-DE" dirty="0" smtClean="0"/>
              <a:t>: Politische Philosophie und Ideengeschichte</a:t>
            </a:r>
          </a:p>
          <a:p>
            <a:r>
              <a:rPr lang="de-DE" dirty="0" smtClean="0"/>
              <a:t>Vergleichende Politikwissenschaft (Vgl. Regierungs- Staatslehre, politische Systeme,)</a:t>
            </a:r>
          </a:p>
          <a:p>
            <a:r>
              <a:rPr lang="de-DE" dirty="0" smtClean="0"/>
              <a:t>Internationale Beziehungen und Internationale Politik</a:t>
            </a:r>
          </a:p>
          <a:p>
            <a:r>
              <a:rPr lang="de-DE" dirty="0" smtClean="0"/>
              <a:t>Systemlehre, Politische Ökonomie, Politikfeldanalyse, Verwaltungswissenschaft, öffentliches Recht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t>Grundbegriffe der politischen Ideengeschichte</a:t>
            </a:r>
            <a:endParaRPr lang="en-US" dirty="0"/>
          </a:p>
        </p:txBody>
      </p:sp>
      <p:sp>
        <p:nvSpPr>
          <p:cNvPr id="3" name="Content Placeholder 2"/>
          <p:cNvSpPr>
            <a:spLocks noGrp="1"/>
          </p:cNvSpPr>
          <p:nvPr>
            <p:ph sz="quarter" idx="1"/>
          </p:nvPr>
        </p:nvSpPr>
        <p:spPr/>
        <p:txBody>
          <a:bodyPr>
            <a:normAutofit fontScale="62500" lnSpcReduction="20000"/>
          </a:bodyPr>
          <a:lstStyle/>
          <a:p>
            <a:r>
              <a:rPr lang="de-DE" dirty="0" smtClean="0"/>
              <a:t>Grundbegriffe der pol. Ideengeschichte sind Begriffe, die in den meisten Theorien für eine enorme Bedeutung für die Konstruktion von Politik und Gesellschaft haben:</a:t>
            </a:r>
          </a:p>
          <a:p>
            <a:r>
              <a:rPr lang="de-DE" dirty="0" smtClean="0"/>
              <a:t>Gerechtigkeit</a:t>
            </a:r>
          </a:p>
          <a:p>
            <a:r>
              <a:rPr lang="de-DE" dirty="0" smtClean="0"/>
              <a:t>Freiheit</a:t>
            </a:r>
          </a:p>
          <a:p>
            <a:endParaRPr lang="de-DE" dirty="0" smtClean="0"/>
          </a:p>
          <a:p>
            <a:r>
              <a:rPr lang="de-DE" dirty="0" smtClean="0"/>
              <a:t>Welchen Wandel haben diese Begriffe durchgemacht?</a:t>
            </a:r>
          </a:p>
          <a:p>
            <a:r>
              <a:rPr lang="de-DE" dirty="0" smtClean="0"/>
              <a:t>Gerechtigkeit: Grundnorm des Politischen, damit alle Betroffenen es akzeptieren:</a:t>
            </a:r>
          </a:p>
          <a:p>
            <a:r>
              <a:rPr lang="de-DE" dirty="0" smtClean="0"/>
              <a:t>Chancengleichheit, Verteilungsgerechtigkeit: unterschiedliche Gerechtigkeitskonzeptionen haben untersch. Staatsinterventionen zur Folge: greifen in untersch. Intensität in das Leben der Menschen ein</a:t>
            </a:r>
          </a:p>
          <a:p>
            <a:r>
              <a:rPr lang="de-DE" dirty="0" smtClean="0"/>
              <a:t>Personale und politische Gerechtigkeit</a:t>
            </a:r>
          </a:p>
          <a:p>
            <a:r>
              <a:rPr lang="de-DE" dirty="0" smtClean="0"/>
              <a:t>Personale:  Charaktermerkmal von Personen, Gruppen, ihren Handlungen, Einstellungen und Charakteren und Wertungen</a:t>
            </a:r>
          </a:p>
          <a:p>
            <a:endParaRPr lang="de-DE" dirty="0" smtClean="0"/>
          </a:p>
          <a:p>
            <a:r>
              <a:rPr lang="de-DE" dirty="0" smtClean="0"/>
              <a:t>Politische: 1. Gerechtigkeit als Gerechtigkeit sozialer Institutionen (Ehe, Familie, Wirtschaft, Bildungssystem, Gesundheitssystem) </a:t>
            </a:r>
          </a:p>
          <a:p>
            <a:r>
              <a:rPr lang="de-DE" dirty="0" smtClean="0"/>
              <a:t>                   2. Gerechtigkeit die Staat, Recht und Politik, deren Organisation  und den Zugang dazu betrifft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7 Arten der Gerechtigkeit innerhalb der normativen Theorie der Politik</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1. politische Gerechtigkeit (Gerechtigkeit sozialer Institutionen und als Gerechtigkeit, die Staat Recht und Politik sowie deren Organisation und den Zugang dazu betrifft)</a:t>
            </a:r>
          </a:p>
          <a:p>
            <a:r>
              <a:rPr lang="de-DE" dirty="0" smtClean="0"/>
              <a:t>2. soziale und ökonomische Gerechtigkeit</a:t>
            </a:r>
          </a:p>
          <a:p>
            <a:r>
              <a:rPr lang="de-DE" dirty="0" smtClean="0"/>
              <a:t>3. Gerechtigkeit zwischen Geschlechtern</a:t>
            </a:r>
          </a:p>
          <a:p>
            <a:r>
              <a:rPr lang="de-DE" dirty="0" smtClean="0"/>
              <a:t>4. Gerechtigkeit gegenüber Minderheiten</a:t>
            </a:r>
          </a:p>
          <a:p>
            <a:r>
              <a:rPr lang="de-DE" dirty="0" smtClean="0"/>
              <a:t>5. Gerechtigkeit zwischen den Generationen (inetrgenerationelle Gerechtigkeit)</a:t>
            </a:r>
          </a:p>
          <a:p>
            <a:r>
              <a:rPr lang="de-DE" dirty="0" smtClean="0"/>
              <a:t>6. Juristische Gerechtigkeit, die dem satzungsmäßigen Rech entspricht</a:t>
            </a:r>
          </a:p>
          <a:p>
            <a:r>
              <a:rPr lang="de-DE" dirty="0" smtClean="0"/>
              <a:t>7internationale Gerechtigkeit</a:t>
            </a:r>
          </a:p>
          <a:p>
            <a:r>
              <a:rPr lang="de-DE" dirty="0" smtClean="0"/>
              <a:t>Probleme: universelle Geltung? Normative Idee der Gerechtigkeit und ihre tatsächliche geselslchaftliche Rechtsordnung und gesellschaftl. Institutionen</a:t>
            </a:r>
          </a:p>
          <a:p>
            <a:r>
              <a:rPr lang="de-DE" dirty="0" smtClean="0"/>
              <a:t>Frage nach dem Verhältnis von Gerechtigkeit und Gleichheit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Roxana\Documents\WSE-FSE\1. Studienjahr\Einführung in die PW\gleichheit-ist-nicht-gerechtigkeit.png"/>
          <p:cNvPicPr>
            <a:picLocks noGrp="1" noChangeAspect="1" noChangeArrowheads="1"/>
          </p:cNvPicPr>
          <p:nvPr>
            <p:ph sz="quarter" idx="1"/>
          </p:nvPr>
        </p:nvPicPr>
        <p:blipFill>
          <a:blip r:embed="rId2" cstate="print"/>
          <a:srcRect/>
          <a:stretch>
            <a:fillRect/>
          </a:stretch>
        </p:blipFill>
        <p:spPr bwMode="auto">
          <a:xfrm>
            <a:off x="228600" y="152400"/>
            <a:ext cx="8229600" cy="619179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Platon 427 – 347 v. Chr.</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Erste grundlegende Versuch war einen „gerechten“  Staat zu entwerfen</a:t>
            </a:r>
          </a:p>
          <a:p>
            <a:r>
              <a:rPr lang="de-DE" dirty="0" smtClean="0"/>
              <a:t>Platon wurde 427 v. Chr in Athen geboren.</a:t>
            </a:r>
          </a:p>
          <a:p>
            <a:r>
              <a:rPr lang="de-DE" dirty="0" smtClean="0"/>
              <a:t>Ersten 23 Jahre vom Peloponnesichen Krieg geprägt (431-404) in dem Sparta und Athen um die Vorherrschaft in Griechenland kämpften</a:t>
            </a:r>
          </a:p>
          <a:p>
            <a:r>
              <a:rPr lang="de-DE" dirty="0" smtClean="0"/>
              <a:t>Die Tyrannenherrschaft in Athen (411-410) und das Todesurteil gegen seinen Lehrer Sokrates (470/69-399) ließen Platon daran Zweifeln, dass jemals der Mächtige auch der Gerechte sein könne. </a:t>
            </a:r>
          </a:p>
          <a:p>
            <a:r>
              <a:rPr lang="de-DE" dirty="0" smtClean="0"/>
              <a:t>Das Motiv der Gerechtigkeit ist die Grundfrage in Platons politischer Philosophie</a:t>
            </a:r>
          </a:p>
          <a:p>
            <a:r>
              <a:rPr lang="de-DE" dirty="0" smtClean="0"/>
              <a:t>In Platons Politeia („Der Staat“-Verfassung besser übersetzbar) ist der zentrale Begriff, auf dessen verwirklichung die gute Polis (Stadtstaaten) zielt, die Gerechtigkeit. Dies ist gleichzeitig die höchste Tugend und wird dadurch verwirklicht, dass alle Bürger der Polis ihr gemäß handeln.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de-DE" sz="2400" b="1" dirty="0" smtClean="0"/>
              <a:t> Einführung in die Politikwissenschaft</a:t>
            </a:r>
            <a:r>
              <a:rPr lang="en-US" sz="2400" b="1" dirty="0" smtClean="0"/>
              <a:t/>
            </a:r>
            <a:br>
              <a:rPr lang="en-US" sz="2400" b="1" dirty="0" smtClean="0"/>
            </a:br>
            <a:endParaRPr lang="en-US" sz="2400" dirty="0"/>
          </a:p>
        </p:txBody>
      </p:sp>
      <p:sp>
        <p:nvSpPr>
          <p:cNvPr id="3" name="Content Placeholder 2"/>
          <p:cNvSpPr>
            <a:spLocks noGrp="1"/>
          </p:cNvSpPr>
          <p:nvPr>
            <p:ph sz="quarter" idx="1"/>
          </p:nvPr>
        </p:nvSpPr>
        <p:spPr/>
        <p:txBody>
          <a:bodyPr>
            <a:normAutofit fontScale="70000" lnSpcReduction="20000"/>
          </a:bodyPr>
          <a:lstStyle/>
          <a:p>
            <a:r>
              <a:rPr lang="de-DE" b="1" dirty="0" smtClean="0"/>
              <a:t>Donnerstag, 13-16.00 Uhr, Sala 203 und Adenauer</a:t>
            </a:r>
            <a:endParaRPr lang="en-US" dirty="0" smtClean="0"/>
          </a:p>
          <a:p>
            <a:r>
              <a:rPr lang="en-US" dirty="0" smtClean="0"/>
              <a:t>Dr. Roxana </a:t>
            </a:r>
            <a:r>
              <a:rPr lang="en-US" dirty="0" err="1" smtClean="0"/>
              <a:t>Stoenescu</a:t>
            </a:r>
            <a:r>
              <a:rPr lang="en-US" dirty="0" smtClean="0"/>
              <a:t>, </a:t>
            </a:r>
            <a:r>
              <a:rPr lang="en-US" dirty="0" err="1" smtClean="0"/>
              <a:t>lenasvincent</a:t>
            </a:r>
            <a:r>
              <a:rPr lang="en-US" dirty="0" smtClean="0"/>
              <a:t>@ yahoo.com</a:t>
            </a:r>
          </a:p>
          <a:p>
            <a:r>
              <a:rPr lang="de-DE" b="1" dirty="0" smtClean="0"/>
              <a:t>1. Einführung</a:t>
            </a:r>
            <a:r>
              <a:rPr lang="de-DE" dirty="0" smtClean="0"/>
              <a:t>: Was ist Politik, Was ist politische Ideengeschichte, Grundbegriffe der Politik/-Wissenschaft</a:t>
            </a:r>
            <a:endParaRPr lang="en-US" dirty="0" smtClean="0"/>
          </a:p>
          <a:p>
            <a:r>
              <a:rPr lang="de-DE" dirty="0" smtClean="0"/>
              <a:t>2. Staatsformen, Staatsorganisation, Staat und </a:t>
            </a:r>
            <a:r>
              <a:rPr lang="de-DE" b="1" dirty="0" smtClean="0"/>
              <a:t>Gerechtigkeit</a:t>
            </a:r>
            <a:r>
              <a:rPr lang="de-DE" dirty="0" smtClean="0"/>
              <a:t>: Platon u. Aristoteles</a:t>
            </a:r>
          </a:p>
          <a:p>
            <a:r>
              <a:rPr lang="de-DE" dirty="0" smtClean="0"/>
              <a:t>3. Gewaltenteilung, </a:t>
            </a:r>
            <a:r>
              <a:rPr lang="de-DE" b="1" dirty="0" smtClean="0"/>
              <a:t>Freiheit</a:t>
            </a:r>
            <a:r>
              <a:rPr lang="de-DE" dirty="0" smtClean="0"/>
              <a:t>: Rousseau, Montesquieu, Locke</a:t>
            </a:r>
          </a:p>
          <a:p>
            <a:r>
              <a:rPr lang="de-DE" b="1" dirty="0" smtClean="0"/>
              <a:t>4. Herrschaftsformen</a:t>
            </a:r>
            <a:r>
              <a:rPr lang="de-DE" dirty="0" smtClean="0"/>
              <a:t>: Aristoteles, Th. Hobbes, M. Weber</a:t>
            </a:r>
          </a:p>
          <a:p>
            <a:r>
              <a:rPr lang="de-DE" b="1" dirty="0" smtClean="0"/>
              <a:t>5. Machtformen: </a:t>
            </a:r>
            <a:r>
              <a:rPr lang="de-DE" dirty="0" smtClean="0"/>
              <a:t>Machiavelli, H. Arendt, M. Foucault</a:t>
            </a:r>
          </a:p>
          <a:p>
            <a:r>
              <a:rPr lang="de-DE" b="1" dirty="0" smtClean="0"/>
              <a:t>Politik und Kontext:</a:t>
            </a:r>
          </a:p>
          <a:p>
            <a:r>
              <a:rPr lang="de-DE" b="1" dirty="0" smtClean="0"/>
              <a:t>6. Kultur und Politik, </a:t>
            </a:r>
          </a:p>
          <a:p>
            <a:r>
              <a:rPr lang="de-DE" b="1" dirty="0" smtClean="0"/>
              <a:t>7. Wirtschaft und Politik</a:t>
            </a:r>
            <a:endParaRPr lang="en-US" b="1" dirty="0" smtClean="0"/>
          </a:p>
          <a:p>
            <a:r>
              <a:rPr lang="de-DE" b="1" dirty="0" smtClean="0"/>
              <a:t>8. und 9. Politik, Ideologie</a:t>
            </a:r>
            <a:r>
              <a:rPr lang="de-DE" dirty="0" smtClean="0"/>
              <a:t> und  </a:t>
            </a:r>
            <a:r>
              <a:rPr lang="de-DE" b="1" dirty="0" smtClean="0"/>
              <a:t>Politische Ökonomie</a:t>
            </a:r>
            <a:r>
              <a:rPr lang="de-DE" dirty="0" smtClean="0"/>
              <a:t>: Konservatismus, Sozialismus, Liberalismus, Kommunismus</a:t>
            </a:r>
            <a:endParaRPr lang="en-US" dirty="0" smtClean="0"/>
          </a:p>
          <a:p>
            <a:r>
              <a:rPr lang="de-DE" b="1" dirty="0" smtClean="0"/>
              <a:t>10. und 11. </a:t>
            </a:r>
            <a:r>
              <a:rPr lang="de-DE" dirty="0" smtClean="0"/>
              <a:t>Grundelemente des</a:t>
            </a:r>
            <a:r>
              <a:rPr lang="de-DE" b="1" dirty="0" smtClean="0"/>
              <a:t> Staatsverständnisses </a:t>
            </a:r>
            <a:r>
              <a:rPr lang="de-DE" dirty="0" smtClean="0"/>
              <a:t>und der </a:t>
            </a:r>
            <a:r>
              <a:rPr lang="de-DE" b="1" dirty="0" smtClean="0"/>
              <a:t>Demokratie</a:t>
            </a:r>
            <a:r>
              <a:rPr lang="de-DE" dirty="0" smtClean="0"/>
              <a:t>, Partizipation, </a:t>
            </a:r>
            <a:r>
              <a:rPr lang="de-DE" b="1" dirty="0" smtClean="0"/>
              <a:t>Parteien</a:t>
            </a:r>
            <a:r>
              <a:rPr lang="de-DE" dirty="0" smtClean="0"/>
              <a:t>, </a:t>
            </a:r>
          </a:p>
          <a:p>
            <a:r>
              <a:rPr lang="de-DE" b="1" dirty="0" smtClean="0"/>
              <a:t>12. Zivilgesellschaft</a:t>
            </a:r>
            <a:r>
              <a:rPr lang="en-US" b="1" dirty="0" smtClean="0"/>
              <a:t>, </a:t>
            </a:r>
            <a:r>
              <a:rPr lang="ro-RO" b="1" dirty="0" smtClean="0"/>
              <a:t> </a:t>
            </a:r>
            <a:r>
              <a:rPr lang="ro-RO" dirty="0" smtClean="0"/>
              <a:t>Diskurs und Kommunikation: Habermas, Foucault, Adorno</a:t>
            </a:r>
            <a:endParaRPr lang="en-US" dirty="0" smtClean="0"/>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Polis</a:t>
            </a:r>
            <a:endParaRPr lang="en-US" dirty="0"/>
          </a:p>
        </p:txBody>
      </p:sp>
      <p:sp>
        <p:nvSpPr>
          <p:cNvPr id="3" name="Content Placeholder 2"/>
          <p:cNvSpPr>
            <a:spLocks noGrp="1"/>
          </p:cNvSpPr>
          <p:nvPr>
            <p:ph sz="quarter" idx="1"/>
          </p:nvPr>
        </p:nvSpPr>
        <p:spPr>
          <a:xfrm>
            <a:off x="457200" y="1447800"/>
            <a:ext cx="7467600" cy="5026152"/>
          </a:xfrm>
        </p:spPr>
        <p:txBody>
          <a:bodyPr>
            <a:normAutofit fontScale="92500" lnSpcReduction="10000"/>
          </a:bodyPr>
          <a:lstStyle/>
          <a:p>
            <a:r>
              <a:rPr lang="de-DE" dirty="0" smtClean="0"/>
              <a:t>Polis (gr.) hieß ursprünglich Burg, später die im Schutz der Burg entstehende Siedlung, die den politischen Mittelpunkt des Umlandes bildete.</a:t>
            </a:r>
          </a:p>
          <a:p>
            <a:r>
              <a:rPr lang="de-DE" dirty="0" smtClean="0"/>
              <a:t>Das antike Athen war beispielsweise eine solche Polis od. Stadtstaat bzw. Stadt.</a:t>
            </a:r>
          </a:p>
          <a:p>
            <a:r>
              <a:rPr lang="de-DE" dirty="0" smtClean="0"/>
              <a:t>In der Polis befand sich der Sitz der Beamten, der Tagungsort der politischen und juristischen Versammlungen etc.</a:t>
            </a:r>
          </a:p>
          <a:p>
            <a:r>
              <a:rPr lang="de-DE" dirty="0" smtClean="0"/>
              <a:t>Die Stadtstaatenw aren meist nach seinen Bürgern benannt</a:t>
            </a:r>
          </a:p>
          <a:p>
            <a:r>
              <a:rPr lang="de-DE" dirty="0" smtClean="0"/>
              <a:t>Politische Rechte in diesen Stadtstaaten hatten meist nur Besitzende männliche Bürger bzw. in der Stadt geborene männliche Bürger </a:t>
            </a:r>
          </a:p>
          <a:p>
            <a:r>
              <a:rPr lang="de-DE" dirty="0" smtClean="0"/>
              <a:t>Die Städte waren wirtschaftlich, juristisch, militärisch und politisch autonome Einheiten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Platons Verständnis von Gerechtigkeit</a:t>
            </a:r>
            <a:endParaRPr lang="en-US" dirty="0"/>
          </a:p>
        </p:txBody>
      </p:sp>
      <p:sp>
        <p:nvSpPr>
          <p:cNvPr id="3" name="Content Placeholder 2"/>
          <p:cNvSpPr>
            <a:spLocks noGrp="1"/>
          </p:cNvSpPr>
          <p:nvPr>
            <p:ph sz="quarter" idx="1"/>
          </p:nvPr>
        </p:nvSpPr>
        <p:spPr/>
        <p:txBody>
          <a:bodyPr/>
          <a:lstStyle/>
          <a:p>
            <a:r>
              <a:rPr lang="de-DE" dirty="0" smtClean="0"/>
              <a:t>Bevor Platon zu seiner eigenen Gerechtigkeitsdefinition kommt, spielt er drei andere Definitionen und deren negativen Konsequenzen durch</a:t>
            </a:r>
          </a:p>
          <a:p>
            <a:endParaRPr lang="de-DE" dirty="0" smtClean="0"/>
          </a:p>
          <a:p>
            <a:pPr>
              <a:buNone/>
            </a:pPr>
            <a:endParaRPr lang="en-US" dirty="0"/>
          </a:p>
        </p:txBody>
      </p:sp>
      <p:graphicFrame>
        <p:nvGraphicFramePr>
          <p:cNvPr id="4" name="Table 3"/>
          <p:cNvGraphicFramePr>
            <a:graphicFrameLocks noGrp="1"/>
          </p:cNvGraphicFramePr>
          <p:nvPr/>
        </p:nvGraphicFramePr>
        <p:xfrm>
          <a:off x="609600" y="3276600"/>
          <a:ext cx="6477000" cy="2460377"/>
        </p:xfrm>
        <a:graphic>
          <a:graphicData uri="http://schemas.openxmlformats.org/drawingml/2006/table">
            <a:tbl>
              <a:tblPr firstRow="1" bandRow="1">
                <a:tableStyleId>{5C22544A-7EE6-4342-B048-85BDC9FD1C3A}</a:tableStyleId>
              </a:tblPr>
              <a:tblGrid>
                <a:gridCol w="3751898"/>
                <a:gridCol w="2725102"/>
              </a:tblGrid>
              <a:tr h="723017">
                <a:tc>
                  <a:txBody>
                    <a:bodyPr/>
                    <a:lstStyle/>
                    <a:p>
                      <a:r>
                        <a:rPr lang="de-DE" dirty="0" smtClean="0"/>
                        <a:t>Definition von Gerechtigkeit</a:t>
                      </a:r>
                      <a:endParaRPr lang="en-US" dirty="0"/>
                    </a:p>
                  </a:txBody>
                  <a:tcPr/>
                </a:tc>
                <a:tc>
                  <a:txBody>
                    <a:bodyPr/>
                    <a:lstStyle/>
                    <a:p>
                      <a:r>
                        <a:rPr lang="de-DE" dirty="0" smtClean="0"/>
                        <a:t>Regierungsformen</a:t>
                      </a:r>
                      <a:endParaRPr lang="en-US" dirty="0"/>
                    </a:p>
                  </a:txBody>
                  <a:tcPr/>
                </a:tc>
              </a:tr>
              <a:tr h="1715383">
                <a:tc>
                  <a:txBody>
                    <a:bodyPr/>
                    <a:lstStyle/>
                    <a:p>
                      <a:pPr marL="342900" indent="-342900">
                        <a:buAutoNum type="arabicPeriod"/>
                      </a:pPr>
                      <a:r>
                        <a:rPr lang="de-DE" dirty="0" smtClean="0"/>
                        <a:t>„Wiedergeben was man empfangen hat“ </a:t>
                      </a:r>
                    </a:p>
                    <a:p>
                      <a:pPr marL="342900" indent="-342900">
                        <a:buAutoNum type="arabicPeriod"/>
                      </a:pPr>
                      <a:r>
                        <a:rPr lang="de-DE" dirty="0" smtClean="0"/>
                        <a:t>„Den Freunden nutzen, den Feinden schaden“</a:t>
                      </a:r>
                    </a:p>
                    <a:p>
                      <a:pPr marL="342900" indent="-342900">
                        <a:buAutoNum type="arabicPeriod"/>
                      </a:pPr>
                      <a:r>
                        <a:rPr lang="de-DE" dirty="0" smtClean="0"/>
                        <a:t>„Der Vorteil der Stärkeren ist das Gerechte“</a:t>
                      </a:r>
                      <a:endParaRPr lang="en-US" dirty="0"/>
                    </a:p>
                  </a:txBody>
                  <a:tcPr/>
                </a:tc>
                <a:tc>
                  <a:txBody>
                    <a:bodyPr/>
                    <a:lstStyle/>
                    <a:p>
                      <a:pPr marL="342900" indent="-342900">
                        <a:buAutoNum type="arabicPeriod"/>
                      </a:pPr>
                      <a:r>
                        <a:rPr lang="de-DE" dirty="0" smtClean="0"/>
                        <a:t>Demokratie </a:t>
                      </a:r>
                    </a:p>
                    <a:p>
                      <a:pPr marL="342900" indent="-342900">
                        <a:buAutoNum type="arabicPeriod"/>
                      </a:pPr>
                      <a:r>
                        <a:rPr lang="de-DE" dirty="0" smtClean="0"/>
                        <a:t>Oligarchie</a:t>
                      </a:r>
                    </a:p>
                    <a:p>
                      <a:pPr marL="342900" indent="-342900">
                        <a:buAutoNum type="arabicPeriod"/>
                      </a:pPr>
                      <a:r>
                        <a:rPr lang="de-DE" dirty="0" smtClean="0"/>
                        <a:t>Tyrannis</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de-DE" dirty="0" smtClean="0"/>
              <a:t>Platons Verständnis von Gerechtigkeit</a:t>
            </a:r>
            <a:endParaRPr lang="en-US" dirty="0"/>
          </a:p>
        </p:txBody>
      </p:sp>
      <p:sp>
        <p:nvSpPr>
          <p:cNvPr id="3" name="Content Placeholder 2"/>
          <p:cNvSpPr>
            <a:spLocks noGrp="1"/>
          </p:cNvSpPr>
          <p:nvPr>
            <p:ph sz="quarter" idx="1"/>
          </p:nvPr>
        </p:nvSpPr>
        <p:spPr>
          <a:xfrm>
            <a:off x="457200" y="1066800"/>
            <a:ext cx="7467600" cy="5407152"/>
          </a:xfrm>
        </p:spPr>
        <p:txBody>
          <a:bodyPr>
            <a:normAutofit fontScale="70000" lnSpcReduction="20000"/>
          </a:bodyPr>
          <a:lstStyle/>
          <a:p>
            <a:r>
              <a:rPr lang="de-DE" dirty="0" smtClean="0"/>
              <a:t>Diese drei Gerechtigkeitsvorstellungen, die Platon allesamt als unzureichend ablehnt, stehen stellvertretend für die drei Regierungsformen: Demokratie, Oligarchie, Tyrannis. </a:t>
            </a:r>
          </a:p>
          <a:p>
            <a:r>
              <a:rPr lang="de-DE" dirty="0" smtClean="0"/>
              <a:t>Sie sind Ausdruck eines Verständnisses von Gerechtigkeit, das stets dem Herrschenden zum Vorteil gereicht.</a:t>
            </a:r>
          </a:p>
          <a:p>
            <a:r>
              <a:rPr lang="de-DE" dirty="0" smtClean="0"/>
              <a:t>Demzufolge ist für Platon die Tyrannis nur dem Tyrannen zum vorteil, die Oligarchie nur einigen wenigen und die Demokratie der Mehrheit, d.h. – nach Auffassung Platons – den Armen.</a:t>
            </a:r>
          </a:p>
          <a:p>
            <a:r>
              <a:rPr lang="de-DE" dirty="0" smtClean="0"/>
              <a:t>Platon schildert in seiner „Politeia“ die Ur-Polis, die ein einfaches und zufriedenes Leben ermöglicht. Diese Polis wird als „rechte“ und gesunde Polis bezeichnet, die jedoch nicht dem Anspruch der Gerechtigkeit, d.h. dass jeder das Seine tut genügen kann.</a:t>
            </a:r>
          </a:p>
          <a:p>
            <a:r>
              <a:rPr lang="de-DE" dirty="0" smtClean="0"/>
              <a:t>Dagegen gibt es in der üppigen Polis beides: Gerechtigkeit und Ungerechtigkeit. </a:t>
            </a:r>
          </a:p>
          <a:p>
            <a:r>
              <a:rPr lang="de-DE" dirty="0" smtClean="0"/>
              <a:t>Hier hat die Kultur einen größeren Stellenwert, es gibt raffiniertere Speisen und anspruchsolle Vergnügungen. Folge dieser üppigen Polis ist Krieg, da das eigene Territorium nicht reicht um die Bedürfnisse zu befriedigen.</a:t>
            </a:r>
          </a:p>
          <a:p>
            <a:r>
              <a:rPr lang="de-DE" dirty="0" smtClean="0"/>
              <a:t>Der Krieg verdrängt die Gerechtigkeit.</a:t>
            </a:r>
          </a:p>
          <a:p>
            <a:r>
              <a:rPr lang="de-DE" dirty="0" smtClean="0"/>
              <a:t>Der Ursprung des Krieges ist gefunden: das „unbegrenzte Streben nach Gütern“ (gr. Pleonexia, 1991, 373 d,e) </a:t>
            </a:r>
          </a:p>
          <a:p>
            <a:r>
              <a:rPr lang="de-DE" dirty="0" smtClean="0"/>
              <a:t>Daraus folgt die Notwendigkeit einer Kriegerkaste bzw. der Wächter.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Platons Verständnis von Gerechtigkeit</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Von der Beschreibung dieser Kaste, ihrer Aufgabe und Stellung in der Polis, gelangt Platon zur Idee der idealen Polis, in der der Philosoph und damit die Gerechtigkeit herrscht. </a:t>
            </a:r>
          </a:p>
          <a:p>
            <a:r>
              <a:rPr lang="de-DE" dirty="0" smtClean="0"/>
              <a:t>Die Wächter sind das Bindeglied zwischen der üppigen und ungerechten Polis und der idealen Polis, die wohlgeordnet und gerecht ist. </a:t>
            </a:r>
          </a:p>
          <a:p>
            <a:r>
              <a:rPr lang="de-DE" dirty="0" smtClean="0"/>
              <a:t>Der in ihr verwirklichte Gerechtigkeitsgrundsatz Platons führt zur Glückseligkeit.</a:t>
            </a:r>
          </a:p>
          <a:p>
            <a:r>
              <a:rPr lang="de-DE" dirty="0" smtClean="0"/>
              <a:t>Platons Gerechtigkeitsgrundsatz „Jedem das Seine“ definiert sowohl, was dem Individuum zusteht, als auch wie es handeln und arbeiten soll.</a:t>
            </a:r>
          </a:p>
          <a:p>
            <a:r>
              <a:rPr lang="de-DE" dirty="0" smtClean="0"/>
              <a:t>Wenn jeder das tut was er am besten kann, dementsprechend handelt und lebt, dann führt er ein gerechtes Leben und trägt somit zur gerechten Gesellschaft bei.</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Drei Formen der Polis</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de-DE" i="1" dirty="0" smtClean="0"/>
              <a:t>Ur-Polis </a:t>
            </a:r>
            <a:r>
              <a:rPr lang="de-DE" dirty="0" smtClean="0"/>
              <a:t>bzw. Scweinestadt: Sie stellt eine primitive Stadt dar, in der ein einfaches aber rechtes Leben möglich ist. Die Grundbedürfnisse der Einwohner können befriedigt werden, jedoch sind Kunst und Kultur nicht fortgeschritten, Gerechtigkeit kann es hier noch nicht geben.</a:t>
            </a:r>
          </a:p>
          <a:p>
            <a:pPr>
              <a:buNone/>
            </a:pPr>
            <a:r>
              <a:rPr lang="de-DE" i="1" dirty="0" smtClean="0"/>
              <a:t>Üppige Polis</a:t>
            </a:r>
            <a:r>
              <a:rPr lang="de-DE" dirty="0" smtClean="0"/>
              <a:t>: In ihr gibt es Gerechtigkeit wie auch Ungerechtigkeit.</a:t>
            </a:r>
          </a:p>
          <a:p>
            <a:pPr>
              <a:buNone/>
            </a:pPr>
            <a:r>
              <a:rPr lang="de-DE" dirty="0" smtClean="0"/>
              <a:t>Kultur und Kunst sind weit fortgeschritten. Um ihren hohen Lebensstandard zu finanzieren, muss die üppige Polis Krieg führen; er verdrängt die gerechtigkeit.</a:t>
            </a:r>
          </a:p>
          <a:p>
            <a:pPr>
              <a:buNone/>
            </a:pPr>
            <a:r>
              <a:rPr lang="de-DE" dirty="0" smtClean="0"/>
              <a:t>Der Ursprung des Krieges ist gefunden: die pleonexie, das unbegrenzte Streben nach Gütern</a:t>
            </a:r>
          </a:p>
          <a:p>
            <a:pPr>
              <a:buNone/>
            </a:pPr>
            <a:r>
              <a:rPr lang="de-DE" i="1" dirty="0" smtClean="0"/>
              <a:t>Ideale Polis</a:t>
            </a:r>
            <a:r>
              <a:rPr lang="de-DE" dirty="0" smtClean="0"/>
              <a:t>: Sie hat die Harmonie der drei seelenteile erreicht, der Vernunft, des Mutes und der Selbstbeherrschung.</a:t>
            </a:r>
          </a:p>
          <a:p>
            <a:pPr>
              <a:buNone/>
            </a:pPr>
            <a:r>
              <a:rPr lang="de-DE" dirty="0" smtClean="0"/>
              <a:t>Dieser Dreiteilung entspricht die Ordnung der Polis in Herrscher, Wächter und das Volk.</a:t>
            </a:r>
          </a:p>
          <a:p>
            <a:pPr>
              <a:buNone/>
            </a:pPr>
            <a:r>
              <a:rPr lang="de-DE" dirty="0" smtClean="0"/>
              <a:t>Dies hat Gerechtigkeit zur Folge, da in dieser Stadt „jeder das Seine“ tut.</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Gerechtigkeit und Sittenlehre</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Platons Konzept der Gerechtigkeit ist eng verbunden mit seiner Sittenlehre. </a:t>
            </a:r>
          </a:p>
          <a:p>
            <a:r>
              <a:rPr lang="de-DE" dirty="0" smtClean="0"/>
              <a:t>Gerechtigkeit ist der höchste anzustrebende Zustand, sie ist eine der vier Kardinaltugenden, jedoch überragt sie die drei anderen, da sie deren Harmonie darstellt.</a:t>
            </a:r>
          </a:p>
          <a:p>
            <a:r>
              <a:rPr lang="de-DE" dirty="0" smtClean="0"/>
              <a:t>Die drei anderen Kardinaltugenden sind die Weisheit, die Tapferkeit und die Besonnenheit.</a:t>
            </a:r>
          </a:p>
          <a:p>
            <a:r>
              <a:rPr lang="de-DE" dirty="0" smtClean="0"/>
              <a:t>Diese entsprechen den drei Seelenteilen: der Vernunft, dem Mut und der Selbstbehrrschung, die wiederum für die drei Teile der idealen Polis stehen: den Herrscher, die Wächter und das Volk.</a:t>
            </a:r>
          </a:p>
          <a:p>
            <a:r>
              <a:rPr lang="de-DE" dirty="0" smtClean="0"/>
              <a:t>Nun wird auch deutlich, wie „das Seinige tun“ jeweils aussieht: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Gerechtigkeit und Sittenlehre</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Der Herrscher herrscht mit Hilfe der Vernunft.</a:t>
            </a:r>
          </a:p>
          <a:p>
            <a:r>
              <a:rPr lang="de-DE" dirty="0" smtClean="0"/>
              <a:t>Der Wächter beschützt die Stadt durch seinen Mut.</a:t>
            </a:r>
          </a:p>
          <a:p>
            <a:r>
              <a:rPr lang="de-DE" dirty="0" smtClean="0"/>
              <a:t>Das Volk arbeitet, d.h. produziert, was die Stadt zum Leben benötigt, und hält durch seine Selbstbeherrschung Maß, sodass es nicht wie in der „</a:t>
            </a:r>
            <a:r>
              <a:rPr lang="de-DE" i="1" dirty="0" smtClean="0"/>
              <a:t>üppigen Polis</a:t>
            </a:r>
            <a:r>
              <a:rPr lang="de-DE" dirty="0" smtClean="0"/>
              <a:t>“ zu einem unbegrenzten Streben nach Gütern kommt und somit zum Krieg.</a:t>
            </a:r>
          </a:p>
          <a:p>
            <a:r>
              <a:rPr lang="de-DE" dirty="0" smtClean="0"/>
              <a:t>Die Polis wird von Platon als ein vergrößertes Abbild der drei menschlichen Seelenteile dargestellt.</a:t>
            </a:r>
          </a:p>
          <a:p>
            <a:r>
              <a:rPr lang="de-DE" dirty="0" smtClean="0"/>
              <a:t>Sind die drei Teile des Staates alle in vollendeter Übereinstimmung organisert, ist ein gerechter Staat die Folge, in dem das Ziel der Gerechtigkeit für alle Einwohner erreicht ist. (ebd. 441e-443c)</a:t>
            </a:r>
          </a:p>
          <a:p>
            <a:r>
              <a:rPr lang="de-DE" dirty="0" smtClean="0"/>
              <a:t>Insofern kann man feststellen, dass nur harmonische Menschen einen harmonischen Staat ermöglichen.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Gemeinwohlorientierung</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Dieses Ziel macht deutlich, dass sich Platons Herrschaftsentwurf am Gemeinwohl orientiert.</a:t>
            </a:r>
          </a:p>
          <a:p>
            <a:r>
              <a:rPr lang="de-DE" dirty="0" smtClean="0"/>
              <a:t>Im Gegensatz zu dem heute weit verbreiteten Gerechtigkeitsverständnis, das seinen Maßstab an der gerechten Verteilung des materiellen Wohlstands hat, macht Platon einen anderen Maßstab geltend: die Möglichkeit für jeden Bürger der Polis, den eigenen Anlagen und Neigungen gemäß zu leben.</a:t>
            </a:r>
          </a:p>
          <a:p>
            <a:r>
              <a:rPr lang="de-DE" dirty="0" smtClean="0"/>
              <a:t>Hier wird Gerechtigkeit und damit auch das Glück von materiellen Erwägungen abgekoppelt.</a:t>
            </a:r>
          </a:p>
          <a:p>
            <a:r>
              <a:rPr lang="de-DE" dirty="0" smtClean="0"/>
              <a:t>Gerecht ist der Einzelne und damit auch das Ganze (die Polis), wenn jeder das Seine tut.(ebd., 433a). Somit wird aus der Möglichkeit eigentlich eine Pflicht, das jeweils „Seinige“ zu tun.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de-DE" dirty="0" smtClean="0"/>
              <a:t>Gemeinwohlorientierung</a:t>
            </a:r>
            <a:endParaRPr lang="en-US"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de-DE" dirty="0" smtClean="0"/>
              <a:t>Platon deutet Gerechtigkeit nicht nur als Verältnis zu anderen, sondern auch als ein Verhältnis zu sich selbst. </a:t>
            </a:r>
          </a:p>
          <a:p>
            <a:r>
              <a:rPr lang="de-DE" dirty="0" smtClean="0"/>
              <a:t>Nur wenn die Menschen sich selbst gegenüber gerecht sind können sie es auch gegenüber ihren Mitmenschen sein. Nur dadurch, dass jeder seinen Fähigkeiten und seiner Aufgabe gemäß handelt, wird die Ordnung der Polis aufrechterhalten. Gleichzeitig betont Platon am Ende der „Politeia“, dass das gerechte Leben immer auch das gute Leben ist. </a:t>
            </a:r>
          </a:p>
          <a:p>
            <a:r>
              <a:rPr lang="de-DE" dirty="0" smtClean="0"/>
              <a:t>Somit wird erkennbar, dass bei Platon die personale und die politische Gerechtigkeit noch unmittelbar miteinander verbunden sind.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de-DE" dirty="0" smtClean="0"/>
              <a:t>Platons Gerechtigkeitskonzeption</a:t>
            </a:r>
            <a:endParaRPr lang="en-US" dirty="0"/>
          </a:p>
        </p:txBody>
      </p:sp>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r>
              <a:rPr lang="de-DE" dirty="0" smtClean="0"/>
              <a:t>Gerechtigkeit ist ein Gut, das man um seiner selbst Willen liebt und das nicht Mittel zum Zweck ist.</a:t>
            </a:r>
          </a:p>
          <a:p>
            <a:r>
              <a:rPr lang="de-DE" dirty="0" smtClean="0"/>
              <a:t>Sie ist die höchste Kardinaltugend.</a:t>
            </a:r>
          </a:p>
          <a:p>
            <a:r>
              <a:rPr lang="de-DE" dirty="0" smtClean="0"/>
              <a:t>Die Seele des Einzelnen ist wie die ideale Polis in drei Teile gegliedert.</a:t>
            </a:r>
          </a:p>
          <a:p>
            <a:r>
              <a:rPr lang="de-DE" dirty="0" smtClean="0"/>
              <a:t>Nur wenn diese drei Teile – im Individuum wie in der Polis – je das ihre tun, ist ein Zustand der Gerechtigkeit vorstellbar.</a:t>
            </a:r>
          </a:p>
          <a:p>
            <a:r>
              <a:rPr lang="de-DE" dirty="0" smtClean="0"/>
              <a:t>Gerechtigkeit bedeutet für jeden Bürger der platonischen Polis die Pflicht den eigenen Anlagen und Neigungen gemäß zu leben.</a:t>
            </a:r>
          </a:p>
          <a:p>
            <a:r>
              <a:rPr lang="de-DE" dirty="0" smtClean="0"/>
              <a:t>Hier wird Gerechtigkeit und damit auch das Glück von materiellen Erwägungen abgekoppelt.</a:t>
            </a:r>
          </a:p>
          <a:p>
            <a:r>
              <a:rPr lang="de-DE" dirty="0" smtClean="0"/>
              <a:t>Nur wenn die Menschen sich selbst gegenüber gerecht sind und gemäß ihrer Talente leben sowie ein harmonsiches Miteinander ihrer drei Seelenteile(Vernunft, Mut und Selbstbeherrschung) besteht, können sie es auch gegenüber ihren Mitmenschen sein.</a:t>
            </a:r>
          </a:p>
          <a:p>
            <a:r>
              <a:rPr lang="de-DE" dirty="0" smtClean="0"/>
              <a:t>Daraus folgt die unmittelbare Verbundenheit von personaler und politischer Gerechtigkeit.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401762"/>
          </a:xfrm>
        </p:spPr>
        <p:txBody>
          <a:bodyPr>
            <a:normAutofit fontScale="90000"/>
          </a:bodyPr>
          <a:lstStyle/>
          <a:p>
            <a:r>
              <a:rPr lang="de-DE" b="1" dirty="0" smtClean="0"/>
              <a:t/>
            </a:r>
            <a:br>
              <a:rPr lang="de-DE" b="1" dirty="0" smtClean="0"/>
            </a:br>
            <a:r>
              <a:rPr lang="de-DE" b="1" dirty="0" smtClean="0"/>
              <a:t>Seminar: Einführung in die Politikwissenschaft</a:t>
            </a:r>
            <a:r>
              <a:rPr lang="en-US" b="1" dirty="0" smtClean="0"/>
              <a:t/>
            </a:r>
            <a:br>
              <a:rPr lang="en-US" b="1" dirty="0" smtClean="0"/>
            </a:br>
            <a:endParaRPr lang="en-US" sz="4000" dirty="0"/>
          </a:p>
        </p:txBody>
      </p:sp>
      <p:sp>
        <p:nvSpPr>
          <p:cNvPr id="3" name="Content Placeholder 2"/>
          <p:cNvSpPr>
            <a:spLocks noGrp="1"/>
          </p:cNvSpPr>
          <p:nvPr>
            <p:ph sz="quarter" idx="1"/>
          </p:nvPr>
        </p:nvSpPr>
        <p:spPr/>
        <p:txBody>
          <a:bodyPr>
            <a:normAutofit/>
          </a:bodyPr>
          <a:lstStyle/>
          <a:p>
            <a:r>
              <a:rPr lang="de-DE" b="1" dirty="0" smtClean="0"/>
              <a:t>1. Einführung</a:t>
            </a:r>
            <a:endParaRPr lang="en-US" b="1" dirty="0" smtClean="0"/>
          </a:p>
          <a:p>
            <a:r>
              <a:rPr lang="de-DE" b="1" dirty="0" smtClean="0"/>
              <a:t>2. Staatsformen und Staatsorganisation</a:t>
            </a:r>
            <a:endParaRPr lang="en-US" b="1" dirty="0" smtClean="0"/>
          </a:p>
          <a:p>
            <a:r>
              <a:rPr lang="de-DE" dirty="0" smtClean="0"/>
              <a:t>Radu/Butu: </a:t>
            </a:r>
            <a:r>
              <a:rPr lang="ro-RO" dirty="0" smtClean="0"/>
              <a:t>Regimul constituțional</a:t>
            </a:r>
            <a:endParaRPr lang="en-US" dirty="0" smtClean="0"/>
          </a:p>
          <a:p>
            <a:r>
              <a:rPr lang="de-DE" b="1" dirty="0" smtClean="0"/>
              <a:t>3. Gewaltenteilung: Parlament und Regierung</a:t>
            </a:r>
            <a:endParaRPr lang="en-US" b="1" dirty="0" smtClean="0"/>
          </a:p>
          <a:p>
            <a:r>
              <a:rPr lang="en-US" dirty="0" err="1" smtClean="0"/>
              <a:t>Radu</a:t>
            </a:r>
            <a:r>
              <a:rPr lang="en-US" dirty="0" smtClean="0"/>
              <a:t>/</a:t>
            </a:r>
            <a:r>
              <a:rPr lang="en-US" dirty="0" err="1" smtClean="0"/>
              <a:t>Butu</a:t>
            </a:r>
            <a:r>
              <a:rPr lang="en-US" dirty="0" smtClean="0"/>
              <a:t>: </a:t>
            </a:r>
            <a:r>
              <a:rPr lang="ro-RO" dirty="0" smtClean="0"/>
              <a:t>Instituția parlamentară (Parlament); Puterea executivă (Executiva)</a:t>
            </a:r>
            <a:endParaRPr lang="en-US" dirty="0" smtClean="0"/>
          </a:p>
          <a:p>
            <a:r>
              <a:rPr lang="de-DE" b="1" dirty="0" smtClean="0"/>
              <a:t>4. Verfassungsgericht und Judikative</a:t>
            </a:r>
            <a:endParaRPr lang="en-US" b="1" dirty="0" smtClean="0"/>
          </a:p>
          <a:p>
            <a:r>
              <a:rPr lang="de-DE" dirty="0" smtClean="0"/>
              <a:t>Radu/Butu: </a:t>
            </a:r>
            <a:r>
              <a:rPr lang="ro-RO" dirty="0" smtClean="0"/>
              <a:t>Autoritatea judecătorească (Justiție)</a:t>
            </a:r>
            <a:endParaRPr lang="en-US" dirty="0" smtClean="0"/>
          </a:p>
          <a:p>
            <a:r>
              <a:rPr lang="de-DE" b="1" dirty="0" smtClean="0"/>
              <a:t>5. Politische Parteien und Wahlsysteme</a:t>
            </a:r>
            <a:endParaRPr lang="en-US" b="1" dirty="0" smtClean="0"/>
          </a:p>
          <a:p>
            <a:r>
              <a:rPr lang="de-DE" dirty="0" smtClean="0"/>
              <a:t>Radu/Butu: </a:t>
            </a:r>
            <a:r>
              <a:rPr lang="ro-RO" dirty="0" smtClean="0"/>
              <a:t>Partide; sistem electoral</a:t>
            </a:r>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Herrschaft</a:t>
            </a:r>
            <a:r>
              <a:rPr lang="en-US" dirty="0" smtClean="0"/>
              <a:t> und </a:t>
            </a:r>
            <a:r>
              <a:rPr lang="en-US" dirty="0" err="1" smtClean="0"/>
              <a:t>Macht</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Herrschaft ist grundlegend für jede Art der politischen Gemeinschaft, ganz egal ob Familie oder Nation</a:t>
            </a:r>
          </a:p>
          <a:p>
            <a:r>
              <a:rPr lang="de-DE" dirty="0" smtClean="0"/>
              <a:t>Herrschaft ist eine der Grundkategorien der Gesellschaftstheorie, genau wie der Begriff der „Macht“</a:t>
            </a:r>
          </a:p>
          <a:p>
            <a:r>
              <a:rPr lang="de-DE" dirty="0" smtClean="0"/>
              <a:t>Unterschiedliche Formen der Herrschaft:</a:t>
            </a:r>
          </a:p>
          <a:p>
            <a:r>
              <a:rPr lang="de-DE" dirty="0" smtClean="0"/>
              <a:t>Allgemein bedeutet Herrschaft: eine asymmetrische soziale Wechselbeziehung von Befehlsgebung und Gehorsamleistung, in der eine Person, Gruppe oder Organisation anderen (zeitweilig) Unterordnung aufzwingen und Folgebereitschaft erwarten kann“</a:t>
            </a:r>
          </a:p>
          <a:p>
            <a:r>
              <a:rPr lang="de-DE" dirty="0" smtClean="0"/>
              <a:t>Herrschafft verschafft den sozialen Beziehungen eine ordnende Struktur und kann somit als ordnende und tragende Säule einer Gesellschaft betrachtet werden.</a:t>
            </a:r>
          </a:p>
          <a:p>
            <a:r>
              <a:rPr lang="de-DE" dirty="0" smtClean="0"/>
              <a:t>Dabei ist dieser Begriff theoretischer Natur, d.h. Er beschreibt kein Faktum, das direkt beobachtbar ist, sondern eine Beziehung, die zwischen Personen-(gruppen) wirksam ist.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Herrschaft</a:t>
            </a:r>
            <a:endParaRPr lang="en-US" dirty="0"/>
          </a:p>
        </p:txBody>
      </p:sp>
      <p:sp>
        <p:nvSpPr>
          <p:cNvPr id="3" name="Content Placeholder 2"/>
          <p:cNvSpPr>
            <a:spLocks noGrp="1"/>
          </p:cNvSpPr>
          <p:nvPr>
            <p:ph sz="quarter" idx="1"/>
          </p:nvPr>
        </p:nvSpPr>
        <p:spPr/>
        <p:txBody>
          <a:bodyPr/>
          <a:lstStyle/>
          <a:p>
            <a:r>
              <a:rPr lang="de-DE" dirty="0" smtClean="0"/>
              <a:t>Herrschaft kann sowohl vertikal als auch horizontale Struktur gedacht werden:</a:t>
            </a:r>
          </a:p>
          <a:p>
            <a:r>
              <a:rPr lang="de-DE" dirty="0" smtClean="0"/>
              <a:t>Monarchie, Aristrokratie und Demokratie.</a:t>
            </a:r>
          </a:p>
          <a:p>
            <a:r>
              <a:rPr lang="de-DE" dirty="0" smtClean="0"/>
              <a:t>Königtum(Vertikal): </a:t>
            </a:r>
          </a:p>
          <a:p>
            <a:r>
              <a:rPr lang="de-DE" dirty="0" smtClean="0"/>
              <a:t>                                  König</a:t>
            </a:r>
          </a:p>
          <a:p>
            <a:r>
              <a:rPr lang="de-DE" dirty="0" smtClean="0"/>
              <a:t>                                  Adel/Klerus</a:t>
            </a:r>
          </a:p>
          <a:p>
            <a:r>
              <a:rPr lang="de-DE" dirty="0" smtClean="0"/>
              <a:t>                                  Volk</a:t>
            </a:r>
          </a:p>
          <a:p>
            <a:r>
              <a:rPr lang="de-DE" dirty="0" smtClean="0"/>
              <a:t>Aristrokratie (Vertikal):               Demokratie: </a:t>
            </a:r>
          </a:p>
          <a:p>
            <a:r>
              <a:rPr lang="de-DE" sz="1800" dirty="0" smtClean="0"/>
              <a:t>                                                                  (horizontal):</a:t>
            </a:r>
          </a:p>
          <a:p>
            <a:r>
              <a:rPr lang="de-DE" sz="1800" dirty="0" smtClean="0"/>
              <a:t>                                                                  </a:t>
            </a:r>
          </a:p>
        </p:txBody>
      </p:sp>
      <p:sp>
        <p:nvSpPr>
          <p:cNvPr id="4" name="Isosceles Triangle 3"/>
          <p:cNvSpPr/>
          <p:nvPr/>
        </p:nvSpPr>
        <p:spPr>
          <a:xfrm>
            <a:off x="2209800" y="3200400"/>
            <a:ext cx="1143000" cy="1295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2743200" y="3200400"/>
            <a:ext cx="762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apezoid 6"/>
          <p:cNvSpPr/>
          <p:nvPr/>
        </p:nvSpPr>
        <p:spPr>
          <a:xfrm>
            <a:off x="2209800" y="5181600"/>
            <a:ext cx="1219200" cy="10668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743200" y="5334000"/>
            <a:ext cx="76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rapezoid 8"/>
          <p:cNvSpPr/>
          <p:nvPr/>
        </p:nvSpPr>
        <p:spPr>
          <a:xfrm>
            <a:off x="5791200" y="5486400"/>
            <a:ext cx="1828800" cy="6858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Right Arrow 9"/>
          <p:cNvSpPr/>
          <p:nvPr/>
        </p:nvSpPr>
        <p:spPr>
          <a:xfrm>
            <a:off x="6019800" y="5715000"/>
            <a:ext cx="1371600" cy="762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Down Arrow 10"/>
          <p:cNvSpPr/>
          <p:nvPr/>
        </p:nvSpPr>
        <p:spPr>
          <a:xfrm>
            <a:off x="6629400" y="5562600"/>
            <a:ext cx="762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Herrschaft</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Hausherrschaft über Familie und Gesinde sowie freie Gefolgsleute</a:t>
            </a:r>
          </a:p>
          <a:p>
            <a:r>
              <a:rPr lang="de-DE" dirty="0" smtClean="0"/>
              <a:t>Familienvater: </a:t>
            </a:r>
            <a:r>
              <a:rPr lang="de-DE" i="1" dirty="0" smtClean="0"/>
              <a:t>pater familias</a:t>
            </a:r>
          </a:p>
          <a:p>
            <a:r>
              <a:rPr lang="de-DE" dirty="0" smtClean="0"/>
              <a:t>Zentralisierung/Bürokratisierung der Herrschaft – Depersonalisierung der Herrschaft: Legitimationszwang</a:t>
            </a:r>
          </a:p>
          <a:p>
            <a:r>
              <a:rPr lang="de-DE" dirty="0" smtClean="0"/>
              <a:t>Anonyme Herrschaft des Gesetzes: demokratische Übereinstimmung von Herrschern und Beherrschten</a:t>
            </a:r>
          </a:p>
          <a:p>
            <a:r>
              <a:rPr lang="de-DE" dirty="0" smtClean="0"/>
              <a:t>Herrschaft (Macht und Gehorsam)kommt überall vor: Familie,Gemeinde, Arbeitsplatz, Verbänden, in der Armee, die wiederum von unterschiedlichsten Facetten geprägt sein kann:</a:t>
            </a:r>
          </a:p>
          <a:p>
            <a:r>
              <a:rPr lang="de-DE" dirty="0" smtClean="0"/>
              <a:t>kommunistischer, liberaler, patriarchalischer, autoritärer, egalitrer oder faschistischer Ordnung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Herrschaft</a:t>
            </a:r>
            <a:endParaRPr lang="en-US" dirty="0"/>
          </a:p>
        </p:txBody>
      </p:sp>
      <p:sp>
        <p:nvSpPr>
          <p:cNvPr id="3" name="Content Placeholder 2"/>
          <p:cNvSpPr>
            <a:spLocks noGrp="1"/>
          </p:cNvSpPr>
          <p:nvPr>
            <p:ph sz="quarter" idx="1"/>
          </p:nvPr>
        </p:nvSpPr>
        <p:spPr/>
        <p:txBody>
          <a:bodyPr>
            <a:normAutofit fontScale="92500"/>
          </a:bodyPr>
          <a:lstStyle/>
          <a:p>
            <a:r>
              <a:rPr lang="de-DE" dirty="0" smtClean="0"/>
              <a:t>Carl Schmitts Definition,dass Herrschaft nur derjenige innehat, der über die „Letztentscheidung“ verfügt, erfasst die Komplexität des Phänomens nicht und wird schon den bisher gemachten Ausführungen nicht gerecht.</a:t>
            </a:r>
          </a:p>
          <a:p>
            <a:r>
              <a:rPr lang="de-DE" dirty="0" smtClean="0"/>
              <a:t>Aristoteles: 384-323 v.Chr.</a:t>
            </a:r>
          </a:p>
          <a:p>
            <a:r>
              <a:rPr lang="de-DE" dirty="0" smtClean="0"/>
              <a:t>Geb. In Makedonien, mit 17 kommt er nach Athen, wo er Schüler Platons wird</a:t>
            </a:r>
          </a:p>
          <a:p>
            <a:r>
              <a:rPr lang="de-DE" dirty="0" smtClean="0"/>
              <a:t>343 ging Aristoteles an den Hof Königs Philipps von Makedonien -soll Erzieher von  Alexander dem Großen gewesen sein – der 336 Philipp nachfolgte</a:t>
            </a:r>
          </a:p>
          <a:p>
            <a:r>
              <a:rPr lang="de-DE" dirty="0" smtClean="0"/>
              <a:t>338 gründete er seine eigene Schule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de-DE" dirty="0" smtClean="0"/>
              <a:t>Aristoteles</a:t>
            </a:r>
            <a:endParaRPr lang="en-US" dirty="0"/>
          </a:p>
        </p:txBody>
      </p:sp>
      <p:sp>
        <p:nvSpPr>
          <p:cNvPr id="3" name="Content Placeholder 2"/>
          <p:cNvSpPr>
            <a:spLocks noGrp="1"/>
          </p:cNvSpPr>
          <p:nvPr>
            <p:ph sz="quarter" idx="1"/>
          </p:nvPr>
        </p:nvSpPr>
        <p:spPr>
          <a:xfrm>
            <a:off x="457200" y="990600"/>
            <a:ext cx="7467600" cy="5483352"/>
          </a:xfrm>
        </p:spPr>
        <p:txBody>
          <a:bodyPr>
            <a:normAutofit fontScale="70000" lnSpcReduction="20000"/>
          </a:bodyPr>
          <a:lstStyle/>
          <a:p>
            <a:r>
              <a:rPr lang="de-DE" smtClean="0"/>
              <a:t>Er unterschiedet </a:t>
            </a:r>
            <a:r>
              <a:rPr lang="de-DE" dirty="0" smtClean="0"/>
              <a:t>zw. </a:t>
            </a:r>
            <a:r>
              <a:rPr lang="de-DE" i="1" dirty="0" smtClean="0"/>
              <a:t>Praktischer</a:t>
            </a:r>
            <a:r>
              <a:rPr lang="de-DE" dirty="0" smtClean="0"/>
              <a:t> und </a:t>
            </a:r>
            <a:r>
              <a:rPr lang="de-DE" i="1" dirty="0" smtClean="0"/>
              <a:t>Theoretischer </a:t>
            </a:r>
            <a:r>
              <a:rPr lang="de-DE" dirty="0" smtClean="0"/>
              <a:t>Philosophie – letztere hat Vorrang</a:t>
            </a:r>
          </a:p>
          <a:p>
            <a:r>
              <a:rPr lang="de-DE" dirty="0" smtClean="0"/>
              <a:t>Theoretische Philosophie behandelt unveränderliche Dinge: Zweck ist die Erkenntnis</a:t>
            </a:r>
          </a:p>
          <a:p>
            <a:r>
              <a:rPr lang="de-DE" dirty="0" smtClean="0"/>
              <a:t>Umfasst Mathematik, Physik und Theologie (das Göttliche ist ihr Sachverhalt)</a:t>
            </a:r>
          </a:p>
          <a:p>
            <a:r>
              <a:rPr lang="de-DE" dirty="0" smtClean="0"/>
              <a:t>Praktische Philosophie: thematisiert das menschliche Handeln und dessen Ergebnisse, sie ist die Philosophie der menschlichen Angelegenheiten. Ziel der praktischen Philosophie ist das gute, sittliche Handeln( Aristoteles 1983, I, 11095a 5 f.)</a:t>
            </a:r>
          </a:p>
          <a:p>
            <a:r>
              <a:rPr lang="de-DE" dirty="0" smtClean="0"/>
              <a:t>Bücher: Politik: Aufbau und Struktur, die politische Gemeinschaften annehmen können: vergleicht die Verfassungen versch. Staaten (erste emprische Studie)</a:t>
            </a:r>
          </a:p>
          <a:p>
            <a:r>
              <a:rPr lang="de-DE" dirty="0" smtClean="0"/>
              <a:t>2. Buch untersucht er die Polis und ihre Glieder: Bürger, Sklaven, Ökonomie </a:t>
            </a:r>
          </a:p>
          <a:p>
            <a:r>
              <a:rPr lang="de-DE" dirty="0" smtClean="0"/>
              <a:t>Überblick über verschiedene Verfassungen: 3 gute und 3 entartete</a:t>
            </a:r>
          </a:p>
          <a:p>
            <a:r>
              <a:rPr lang="de-DE" dirty="0" smtClean="0"/>
              <a:t>4. Buch untersucht welche Verfassungsform unter welchen Bedingungen die beste ist, in den Büchern fünf und sechs sucht Aristoteles nach den Ursachen für die Umwälzung von Verfassungen und in den Büchern sieben und acht entwirft er den Idealstaat: dessen Ziel die Eudaimonie, d.h. Glückseligkeit ist.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2400" dirty="0" smtClean="0"/>
              <a:t>Sechser-Schema der Verfassungen nach Aristoteles – legitime und gute vs. Illegitime und schlechte Herrschaft</a:t>
            </a:r>
            <a:endParaRPr lang="en-US" sz="2400" dirty="0"/>
          </a:p>
        </p:txBody>
      </p:sp>
      <p:graphicFrame>
        <p:nvGraphicFramePr>
          <p:cNvPr id="5" name="Content Placeholder 4"/>
          <p:cNvGraphicFramePr>
            <a:graphicFrameLocks noGrp="1"/>
          </p:cNvGraphicFramePr>
          <p:nvPr>
            <p:ph sz="quarter" idx="1"/>
          </p:nvPr>
        </p:nvGraphicFramePr>
        <p:xfrm>
          <a:off x="228600" y="1447799"/>
          <a:ext cx="8534400" cy="5401253"/>
        </p:xfrm>
        <a:graphic>
          <a:graphicData uri="http://schemas.openxmlformats.org/drawingml/2006/table">
            <a:tbl>
              <a:tblPr firstRow="1" bandRow="1">
                <a:tableStyleId>{5C22544A-7EE6-4342-B048-85BDC9FD1C3A}</a:tableStyleId>
              </a:tblPr>
              <a:tblGrid>
                <a:gridCol w="1422400"/>
                <a:gridCol w="1422400"/>
                <a:gridCol w="1422400"/>
                <a:gridCol w="1422400"/>
                <a:gridCol w="1422400"/>
                <a:gridCol w="1422400"/>
              </a:tblGrid>
              <a:tr h="1099104">
                <a:tc>
                  <a:txBody>
                    <a:bodyPr/>
                    <a:lstStyle/>
                    <a:p>
                      <a:r>
                        <a:rPr lang="de-DE" dirty="0" smtClean="0"/>
                        <a:t>Gute</a:t>
                      </a:r>
                      <a:r>
                        <a:rPr lang="de-DE" baseline="0" dirty="0" smtClean="0"/>
                        <a:t> Verfassung</a:t>
                      </a:r>
                      <a:endParaRPr lang="en-US" dirty="0"/>
                    </a:p>
                  </a:txBody>
                  <a:tcPr/>
                </a:tc>
                <a:tc>
                  <a:txBody>
                    <a:bodyPr/>
                    <a:lstStyle/>
                    <a:p>
                      <a:r>
                        <a:rPr lang="de-DE" dirty="0" smtClean="0"/>
                        <a:t>Zahl der Regierenden</a:t>
                      </a:r>
                      <a:endParaRPr lang="en-US" dirty="0"/>
                    </a:p>
                  </a:txBody>
                  <a:tcPr/>
                </a:tc>
                <a:tc>
                  <a:txBody>
                    <a:bodyPr/>
                    <a:lstStyle/>
                    <a:p>
                      <a:r>
                        <a:rPr lang="de-DE" dirty="0" smtClean="0"/>
                        <a:t>Kriterium</a:t>
                      </a:r>
                      <a:endParaRPr lang="en-US" dirty="0"/>
                    </a:p>
                  </a:txBody>
                  <a:tcPr/>
                </a:tc>
                <a:tc>
                  <a:txBody>
                    <a:bodyPr/>
                    <a:lstStyle/>
                    <a:p>
                      <a:r>
                        <a:rPr lang="de-DE" dirty="0" smtClean="0"/>
                        <a:t>Entartete Verfassung</a:t>
                      </a:r>
                      <a:endParaRPr lang="en-US" dirty="0"/>
                    </a:p>
                  </a:txBody>
                  <a:tcPr/>
                </a:tc>
                <a:tc>
                  <a:txBody>
                    <a:bodyPr/>
                    <a:lstStyle/>
                    <a:p>
                      <a:r>
                        <a:rPr lang="de-DE" dirty="0" smtClean="0"/>
                        <a:t>Zahl der Regierenden</a:t>
                      </a:r>
                      <a:endParaRPr lang="en-US" dirty="0"/>
                    </a:p>
                  </a:txBody>
                  <a:tcPr/>
                </a:tc>
                <a:tc>
                  <a:txBody>
                    <a:bodyPr/>
                    <a:lstStyle/>
                    <a:p>
                      <a:r>
                        <a:rPr lang="de-DE" dirty="0" smtClean="0"/>
                        <a:t>Kriterium </a:t>
                      </a:r>
                      <a:endParaRPr lang="en-US" dirty="0"/>
                    </a:p>
                  </a:txBody>
                  <a:tcPr/>
                </a:tc>
              </a:tr>
              <a:tr h="1108042">
                <a:tc>
                  <a:txBody>
                    <a:bodyPr/>
                    <a:lstStyle/>
                    <a:p>
                      <a:r>
                        <a:rPr lang="de-DE" dirty="0" smtClean="0"/>
                        <a:t>Monarchie</a:t>
                      </a:r>
                      <a:endParaRPr lang="en-US" dirty="0"/>
                    </a:p>
                  </a:txBody>
                  <a:tcPr/>
                </a:tc>
                <a:tc>
                  <a:txBody>
                    <a:bodyPr/>
                    <a:lstStyle/>
                    <a:p>
                      <a:r>
                        <a:rPr lang="de-DE" dirty="0" smtClean="0"/>
                        <a:t>Einer</a:t>
                      </a:r>
                      <a:endParaRPr lang="en-US" dirty="0"/>
                    </a:p>
                  </a:txBody>
                  <a:tcPr/>
                </a:tc>
                <a:tc>
                  <a:txBody>
                    <a:bodyPr/>
                    <a:lstStyle/>
                    <a:p>
                      <a:r>
                        <a:rPr lang="de-DE" sz="1400" dirty="0" smtClean="0"/>
                        <a:t>Das allgemeine Wohl (bonnum commune)</a:t>
                      </a:r>
                      <a:endParaRPr lang="en-US" sz="1400" dirty="0"/>
                    </a:p>
                  </a:txBody>
                  <a:tcPr/>
                </a:tc>
                <a:tc>
                  <a:txBody>
                    <a:bodyPr/>
                    <a:lstStyle/>
                    <a:p>
                      <a:r>
                        <a:rPr lang="de-DE" dirty="0" smtClean="0"/>
                        <a:t>Tyrannis</a:t>
                      </a:r>
                      <a:endParaRPr lang="en-US" dirty="0"/>
                    </a:p>
                  </a:txBody>
                  <a:tcPr/>
                </a:tc>
                <a:tc>
                  <a:txBody>
                    <a:bodyPr/>
                    <a:lstStyle/>
                    <a:p>
                      <a:r>
                        <a:rPr lang="de-DE" dirty="0" smtClean="0"/>
                        <a:t>Einer</a:t>
                      </a:r>
                      <a:endParaRPr lang="en-US" dirty="0"/>
                    </a:p>
                  </a:txBody>
                  <a:tcPr/>
                </a:tc>
                <a:tc>
                  <a:txBody>
                    <a:bodyPr/>
                    <a:lstStyle/>
                    <a:p>
                      <a:r>
                        <a:rPr lang="de-DE" dirty="0" smtClean="0"/>
                        <a:t>Vorteil nur des Tyrannen</a:t>
                      </a:r>
                      <a:endParaRPr lang="en-US" dirty="0"/>
                    </a:p>
                  </a:txBody>
                  <a:tcPr/>
                </a:tc>
              </a:tr>
              <a:tr h="1334827">
                <a:tc>
                  <a:txBody>
                    <a:bodyPr/>
                    <a:lstStyle/>
                    <a:p>
                      <a:r>
                        <a:rPr lang="de-DE" dirty="0" smtClean="0"/>
                        <a:t>Aristrokratie</a:t>
                      </a:r>
                      <a:endParaRPr lang="en-US" dirty="0"/>
                    </a:p>
                  </a:txBody>
                  <a:tcPr/>
                </a:tc>
                <a:tc>
                  <a:txBody>
                    <a:bodyPr/>
                    <a:lstStyle/>
                    <a:p>
                      <a:r>
                        <a:rPr lang="de-DE" dirty="0" smtClean="0"/>
                        <a:t>Einige/Wenige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Das allgemeine Wohl (bonnum commune)</a:t>
                      </a:r>
                      <a:endParaRPr lang="en-US" sz="1400" dirty="0" smtClean="0"/>
                    </a:p>
                    <a:p>
                      <a:endParaRPr lang="en-US" dirty="0"/>
                    </a:p>
                  </a:txBody>
                  <a:tcPr/>
                </a:tc>
                <a:tc>
                  <a:txBody>
                    <a:bodyPr/>
                    <a:lstStyle/>
                    <a:p>
                      <a:r>
                        <a:rPr lang="de-DE" dirty="0" smtClean="0"/>
                        <a:t>Oligarchie</a:t>
                      </a:r>
                      <a:endParaRPr lang="en-US" dirty="0"/>
                    </a:p>
                  </a:txBody>
                  <a:tcPr/>
                </a:tc>
                <a:tc>
                  <a:txBody>
                    <a:bodyPr/>
                    <a:lstStyle/>
                    <a:p>
                      <a:r>
                        <a:rPr lang="de-DE" dirty="0" smtClean="0"/>
                        <a:t>Einige/wenige</a:t>
                      </a:r>
                      <a:endParaRPr lang="en-US" dirty="0"/>
                    </a:p>
                  </a:txBody>
                  <a:tcPr/>
                </a:tc>
                <a:tc>
                  <a:txBody>
                    <a:bodyPr/>
                    <a:lstStyle/>
                    <a:p>
                      <a:r>
                        <a:rPr lang="de-DE" dirty="0" smtClean="0"/>
                        <a:t>Vorteil nur der Reichen</a:t>
                      </a:r>
                      <a:endParaRPr lang="en-US" dirty="0"/>
                    </a:p>
                  </a:txBody>
                  <a:tcPr/>
                </a:tc>
              </a:tr>
              <a:tr h="1334827">
                <a:tc>
                  <a:txBody>
                    <a:bodyPr/>
                    <a:lstStyle/>
                    <a:p>
                      <a:r>
                        <a:rPr lang="de-DE" dirty="0" smtClean="0"/>
                        <a:t>Politie</a:t>
                      </a:r>
                    </a:p>
                  </a:txBody>
                  <a:tcPr/>
                </a:tc>
                <a:tc>
                  <a:txBody>
                    <a:bodyPr/>
                    <a:lstStyle/>
                    <a:p>
                      <a:r>
                        <a:rPr lang="de-DE" dirty="0" smtClean="0"/>
                        <a:t>Alle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Das allgemeine Wohl aller Bürger (Reiche und Arme) (bonnum commune)</a:t>
                      </a:r>
                      <a:endParaRPr lang="en-US" sz="1400" dirty="0" smtClean="0"/>
                    </a:p>
                    <a:p>
                      <a:endParaRPr lang="en-US" dirty="0"/>
                    </a:p>
                  </a:txBody>
                  <a:tcPr/>
                </a:tc>
                <a:tc>
                  <a:txBody>
                    <a:bodyPr/>
                    <a:lstStyle/>
                    <a:p>
                      <a:r>
                        <a:rPr lang="de-DE" dirty="0" smtClean="0"/>
                        <a:t>Demokratie</a:t>
                      </a:r>
                      <a:endParaRPr lang="en-US" dirty="0"/>
                    </a:p>
                  </a:txBody>
                  <a:tcPr/>
                </a:tc>
                <a:tc>
                  <a:txBody>
                    <a:bodyPr/>
                    <a:lstStyle/>
                    <a:p>
                      <a:r>
                        <a:rPr lang="de-DE" dirty="0" smtClean="0"/>
                        <a:t>Alle</a:t>
                      </a:r>
                      <a:endParaRPr lang="en-US" dirty="0"/>
                    </a:p>
                  </a:txBody>
                  <a:tcPr/>
                </a:tc>
                <a:tc>
                  <a:txBody>
                    <a:bodyPr/>
                    <a:lstStyle/>
                    <a:p>
                      <a:r>
                        <a:rPr lang="de-DE" dirty="0" smtClean="0"/>
                        <a:t>Vorteil nur der Armen</a:t>
                      </a:r>
                      <a:endParaRPr lang="en-US"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Fazit</a:t>
            </a:r>
            <a:endParaRPr lang="en-US" dirty="0"/>
          </a:p>
        </p:txBody>
      </p:sp>
      <p:sp>
        <p:nvSpPr>
          <p:cNvPr id="3" name="Content Placeholder 2"/>
          <p:cNvSpPr>
            <a:spLocks noGrp="1"/>
          </p:cNvSpPr>
          <p:nvPr>
            <p:ph sz="quarter" idx="1"/>
          </p:nvPr>
        </p:nvSpPr>
        <p:spPr/>
        <p:txBody>
          <a:bodyPr/>
          <a:lstStyle/>
          <a:p>
            <a:r>
              <a:rPr lang="de-DE" dirty="0" smtClean="0"/>
              <a:t>Aristoteles verbindet hierbei Ethik und Politik</a:t>
            </a:r>
          </a:p>
          <a:p>
            <a:r>
              <a:rPr lang="de-DE" dirty="0" smtClean="0"/>
              <a:t>Prinzipien des guten Lebens: ein Handeln, dass nur auf den eigenen vorteil oder den einer bestimmten Gruppe zielt, kein gutes Handeln darstellt, da sich auf diese weise keine Gerechtigkeit erlangen lässt- genau dies sollte aber Ziel jedes Handelns sein.</a:t>
            </a:r>
          </a:p>
          <a:p>
            <a:r>
              <a:rPr lang="de-DE" dirty="0" smtClean="0"/>
              <a:t>Insofern kann gute oder gerechte Herrschaft immer nur eine Herrschaft sein, die den Beherrschten „Gutes“ tut und die Glückseligkeit (gr. Eudaimonia) fördert. (Aristoteles 1983 VIII, 12, 1161a13, vgl. aristoteles 1994, VII, 1).</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Exkurs: selbstbeherrschung</a:t>
            </a:r>
            <a:endParaRPr lang="en-US" dirty="0"/>
          </a:p>
        </p:txBody>
      </p:sp>
      <p:sp>
        <p:nvSpPr>
          <p:cNvPr id="3" name="Content Placeholder 2"/>
          <p:cNvSpPr>
            <a:spLocks noGrp="1"/>
          </p:cNvSpPr>
          <p:nvPr>
            <p:ph sz="quarter" idx="1"/>
          </p:nvPr>
        </p:nvSpPr>
        <p:spPr/>
        <p:txBody>
          <a:bodyPr>
            <a:normAutofit fontScale="85000" lnSpcReduction="10000"/>
          </a:bodyPr>
          <a:lstStyle/>
          <a:p>
            <a:r>
              <a:rPr lang="de-DE" dirty="0" smtClean="0"/>
              <a:t>Herrschaft, vor allem gute Herrschaft, hat immer etwas mit der inneren Ordnung des Herrschers und der Beherrschten zu tun. In der „Nikomachischen Ethik“ stellt Aristoteles dar, wie er sich die gute innere Ordnung eines Menschen vorstellt. </a:t>
            </a:r>
          </a:p>
          <a:p>
            <a:r>
              <a:rPr lang="de-DE" dirty="0" smtClean="0"/>
              <a:t>Sie hängt bei denen die herrschen sollen, und den Beherrschten ganz entscheidend damit zusammen, dass sie der Herrschaft über sich selbst fähig sind.</a:t>
            </a:r>
          </a:p>
          <a:p>
            <a:r>
              <a:rPr lang="de-DE" dirty="0" smtClean="0"/>
              <a:t>Aristoteles nennt in Buch VII, Kapitel 1 drei Charaktereigenschafften, die zu meiden sind: Minderwertigkeit, Unbeherrschtheit udn tierisches Wesen.</a:t>
            </a:r>
          </a:p>
          <a:p>
            <a:r>
              <a:rPr lang="de-DE" dirty="0" smtClean="0"/>
              <a:t>Die positiven Gegensätze dazu sind Trefflichkeit, Beherrschtheit undgöttliches Wesen (VII, 1145a)</a:t>
            </a:r>
          </a:p>
          <a:p>
            <a:r>
              <a:rPr lang="de-DE" dirty="0" smtClean="0"/>
              <a:t>Die Beherrschtheit ist fähig zur sittlichen Einsicht und er ist sich bewusst, dass nur das gute Handeln zur Tüchtigkeit führt.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Selbstbeherrschung</a:t>
            </a:r>
            <a:endParaRPr lang="en-US" dirty="0"/>
          </a:p>
        </p:txBody>
      </p:sp>
      <p:sp>
        <p:nvSpPr>
          <p:cNvPr id="3" name="Content Placeholder 2"/>
          <p:cNvSpPr>
            <a:spLocks noGrp="1"/>
          </p:cNvSpPr>
          <p:nvPr>
            <p:ph sz="quarter" idx="1"/>
          </p:nvPr>
        </p:nvSpPr>
        <p:spPr/>
        <p:txBody>
          <a:bodyPr>
            <a:normAutofit fontScale="85000" lnSpcReduction="10000"/>
          </a:bodyPr>
          <a:lstStyle/>
          <a:p>
            <a:r>
              <a:rPr lang="de-DE" dirty="0" smtClean="0"/>
              <a:t>Aristoteles´ Beherrschtheitskonzept verweist direkt auf seine Lehre von der Mitte. Die Tugend definiert Aristoteles als ein Mittleres zwischen den Extremen von Zuviel und Zuwenig (1106a-1107b). Die praktische Klugheit ist ein Feld, dass sich mit den menschlichen Dingen, die stets veränderlich sind, befasst. Nur die Gesamtheit der Tugenden ermöglicht die gute Herrschaft, in der der Bürger die Herrschaft nach beiden Seiten versteht: herrschen und beherrschet werden.</a:t>
            </a:r>
          </a:p>
          <a:p>
            <a:r>
              <a:rPr lang="de-DE" dirty="0" smtClean="0"/>
              <a:t>„Aber es gibt auch eine Herrschaft, in der man über Gleichartige und Freie regiert. Diese nennen wir die politische Herrschaft. Sie muss der Regent lernen dadurch, dass er regiert wird (...) der gute Bürger muss sich sowohl regieren lassen, wie auch regieren können, und dies ist die Tugend des Bürgers: die Regierung von Freien in beiden Richtungen zu verstehen.“ Aristoteles 1994, III, 4, 1277b 5)</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Unterschiedliche Herrschaftsebenen - zwei</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Zu beachten ist bei Aristoteles jedoch, dass die Verfassungsformen, von denen bisher die Rede war, immer nur die Athener Vollbürger betreffen, also solche, die wohlhabend sind, nicht zu arbeiten brauchen und zur Verteidigung der Stadt beitragen können. Sklaven Metöken (quasi Gastarbeiter) und Frauen sind ausgeschlossen von jeder Teilhabe an der Politik.</a:t>
            </a:r>
          </a:p>
          <a:p>
            <a:r>
              <a:rPr lang="de-DE" dirty="0" smtClean="0"/>
              <a:t>Aristoteles hat zudem zwei völlig verschiedene Herrschaftsbegriffe: er trennt die Politik scharf vom </a:t>
            </a:r>
            <a:r>
              <a:rPr lang="de-DE" i="1" dirty="0" smtClean="0"/>
              <a:t>Oikos</a:t>
            </a:r>
            <a:r>
              <a:rPr lang="de-DE" dirty="0" smtClean="0"/>
              <a:t> (Haus-Haushalt- des Hausherren)- </a:t>
            </a:r>
            <a:r>
              <a:rPr lang="de-DE" smtClean="0"/>
              <a:t>dem Staat </a:t>
            </a:r>
            <a:r>
              <a:rPr lang="de-DE" dirty="0" smtClean="0"/>
              <a:t>vorgelagerte gesellschaftliche Institution </a:t>
            </a:r>
            <a:r>
              <a:rPr lang="de-DE" smtClean="0"/>
              <a:t>„Gemeisnchaft des </a:t>
            </a:r>
            <a:r>
              <a:rPr lang="de-DE" dirty="0" smtClean="0"/>
              <a:t>Wirtschaftens“, aber auch der Erziehung, der Frömmigkeit, des gemeinsamen Lebens der Eheleute sowie der Eltern und Kinder.</a:t>
            </a:r>
          </a:p>
          <a:p>
            <a:r>
              <a:rPr lang="de-DE" dirty="0" smtClean="0"/>
              <a:t>Ehestand, Elternstand und Herrenstand </a:t>
            </a:r>
          </a:p>
          <a:p>
            <a:r>
              <a:rPr lang="de-DE" dirty="0" smtClean="0"/>
              <a:t>Ehepaar/demokratisch, Kinder/monarchisch, und Sklaven/despotisch – absolute Befehlsgewalt (1994, I, 5, 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t>Seminar: Einführung in die Politikwissenschaft</a:t>
            </a:r>
            <a:endParaRPr lang="en-US" dirty="0"/>
          </a:p>
        </p:txBody>
      </p:sp>
      <p:sp>
        <p:nvSpPr>
          <p:cNvPr id="3" name="Content Placeholder 2"/>
          <p:cNvSpPr>
            <a:spLocks noGrp="1"/>
          </p:cNvSpPr>
          <p:nvPr>
            <p:ph sz="quarter" idx="1"/>
          </p:nvPr>
        </p:nvSpPr>
        <p:spPr/>
        <p:txBody>
          <a:bodyPr>
            <a:normAutofit fontScale="77500" lnSpcReduction="20000"/>
          </a:bodyPr>
          <a:lstStyle/>
          <a:p>
            <a:endParaRPr lang="de-DE" dirty="0" smtClean="0"/>
          </a:p>
          <a:p>
            <a:r>
              <a:rPr lang="de-DE" b="1" dirty="0" smtClean="0"/>
              <a:t>6 – 8 Herrschaftsformen</a:t>
            </a:r>
            <a:r>
              <a:rPr lang="de-DE" dirty="0" smtClean="0"/>
              <a:t> und</a:t>
            </a:r>
            <a:r>
              <a:rPr lang="de-DE" b="1" dirty="0" smtClean="0"/>
              <a:t> Regierungsformen</a:t>
            </a:r>
          </a:p>
          <a:p>
            <a:r>
              <a:rPr lang="de-DE" b="1" dirty="0" smtClean="0"/>
              <a:t>9. Politische Kultur </a:t>
            </a:r>
          </a:p>
          <a:p>
            <a:r>
              <a:rPr lang="de-DE" dirty="0" smtClean="0"/>
              <a:t>Zivilgesellschaft, Medien und Öffentlichkeit, Interessensgruppen</a:t>
            </a:r>
            <a:endParaRPr lang="en-US" dirty="0" smtClean="0"/>
          </a:p>
          <a:p>
            <a:r>
              <a:rPr lang="de-DE" dirty="0" smtClean="0"/>
              <a:t>Radu/Butu: </a:t>
            </a:r>
            <a:r>
              <a:rPr lang="ro-RO" dirty="0" smtClean="0"/>
              <a:t>Societate și cultură </a:t>
            </a:r>
            <a:endParaRPr lang="en-US" dirty="0" smtClean="0"/>
          </a:p>
          <a:p>
            <a:r>
              <a:rPr lang="fr-FR" b="1" dirty="0" smtClean="0"/>
              <a:t>10. </a:t>
            </a:r>
            <a:r>
              <a:rPr lang="fr-FR" b="1" dirty="0" err="1" smtClean="0"/>
              <a:t>Europapolitik</a:t>
            </a:r>
            <a:endParaRPr lang="en-US" b="1" dirty="0" smtClean="0"/>
          </a:p>
          <a:p>
            <a:r>
              <a:rPr lang="fr-FR" dirty="0" smtClean="0"/>
              <a:t>Radu/</a:t>
            </a:r>
            <a:r>
              <a:rPr lang="fr-FR" dirty="0" err="1" smtClean="0"/>
              <a:t>Butu</a:t>
            </a:r>
            <a:r>
              <a:rPr lang="fr-FR" dirty="0" smtClean="0"/>
              <a:t>: </a:t>
            </a:r>
            <a:r>
              <a:rPr lang="ro-RO" dirty="0" smtClean="0"/>
              <a:t>Uniunea Europeană</a:t>
            </a:r>
            <a:endParaRPr lang="en-US" dirty="0" smtClean="0"/>
          </a:p>
          <a:p>
            <a:r>
              <a:rPr lang="de-DE" b="1" dirty="0" smtClean="0"/>
              <a:t>11. Politikfeldanalyse</a:t>
            </a:r>
          </a:p>
          <a:p>
            <a:r>
              <a:rPr lang="de-DE" b="1" dirty="0" smtClean="0"/>
              <a:t>12. Simulationsspiel</a:t>
            </a:r>
          </a:p>
          <a:p>
            <a:r>
              <a:rPr lang="de-DE" b="1" dirty="0" smtClean="0"/>
              <a:t>Leistungsanforderungen: Klausur, Essays, Simulationsspiel</a:t>
            </a:r>
          </a:p>
          <a:p>
            <a:r>
              <a:rPr lang="de-DE" b="1" dirty="0" smtClean="0"/>
              <a:t>VO: 50%</a:t>
            </a:r>
          </a:p>
          <a:p>
            <a:r>
              <a:rPr lang="de-DE" b="1" dirty="0" smtClean="0"/>
              <a:t>Seminar: 50%</a:t>
            </a:r>
            <a:endParaRPr lang="en-US" smtClean="0"/>
          </a:p>
          <a:p>
            <a:endParaRPr lang="en-US" b="1" dirty="0" smtClean="0"/>
          </a:p>
          <a:p>
            <a:pPr>
              <a:buNone/>
            </a:pPr>
            <a:r>
              <a:rPr lang="de-DE" dirty="0" smtClean="0"/>
              <a:t> </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Thomas Hobbes 1588-1679</a:t>
            </a:r>
            <a:endParaRPr lang="en-US" dirty="0"/>
          </a:p>
        </p:txBody>
      </p:sp>
      <p:sp>
        <p:nvSpPr>
          <p:cNvPr id="3" name="Content Placeholder 2"/>
          <p:cNvSpPr>
            <a:spLocks noGrp="1"/>
          </p:cNvSpPr>
          <p:nvPr>
            <p:ph sz="quarter" idx="1"/>
          </p:nvPr>
        </p:nvSpPr>
        <p:spPr/>
        <p:txBody>
          <a:bodyPr>
            <a:normAutofit fontScale="92500"/>
          </a:bodyPr>
          <a:lstStyle/>
          <a:p>
            <a:r>
              <a:rPr lang="de-DE" dirty="0" smtClean="0"/>
              <a:t>Th. Hobbes wurde 1588 geboren. Sein Leben war geprägt von Kriegen und Bürgerkriegen. </a:t>
            </a:r>
          </a:p>
          <a:p>
            <a:r>
              <a:rPr lang="de-DE" dirty="0" smtClean="0"/>
              <a:t>In England bekämpften sich Königtum und Bürgertum. Letzteres forderte bürgerliche Freiheien und eine verfassungsmäßige politische Ordnung. </a:t>
            </a:r>
          </a:p>
          <a:p>
            <a:r>
              <a:rPr lang="de-DE" dirty="0" smtClean="0"/>
              <a:t>Die 1642 begonnene Puritanische Revolution endete 1649 mit der Hinrichtung König Karls I. </a:t>
            </a:r>
          </a:p>
          <a:p>
            <a:r>
              <a:rPr lang="de-DE" dirty="0" smtClean="0"/>
              <a:t>Danach herrschte Oliver Cromwell wie ein absoluter Herrscher über England, Schottland und Irland. </a:t>
            </a:r>
          </a:p>
          <a:p>
            <a:r>
              <a:rPr lang="de-DE" dirty="0" smtClean="0"/>
              <a:t>1660 bestieg der Sohn des hingerichteten Karsl I. Als Karl II. Den Thron, jedoch war seine Macht nun eingeschränkt und das Parlament bekam etwas Mitsprachereccht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Hobbes´Leben</a:t>
            </a:r>
            <a:endParaRPr lang="en-US" dirty="0"/>
          </a:p>
        </p:txBody>
      </p:sp>
      <p:sp>
        <p:nvSpPr>
          <p:cNvPr id="3" name="Content Placeholder 2"/>
          <p:cNvSpPr>
            <a:spLocks noGrp="1"/>
          </p:cNvSpPr>
          <p:nvPr>
            <p:ph sz="quarter" idx="1"/>
          </p:nvPr>
        </p:nvSpPr>
        <p:spPr/>
        <p:txBody>
          <a:bodyPr>
            <a:normAutofit fontScale="92500"/>
          </a:bodyPr>
          <a:lstStyle/>
          <a:p>
            <a:r>
              <a:rPr lang="de-DE" dirty="0" smtClean="0"/>
              <a:t>Hobbes arbeitete nach seinem studium in Oxford als Erzieher in adeligem Hause und reiste in dieser Stellung oft nach Europa. Nach seinen pro-königlichen Veröffentlichungen im Jahr 1640 sah er sich gezwungen ins Exil nach Frankreich zu gehen.</a:t>
            </a:r>
          </a:p>
          <a:p>
            <a:r>
              <a:rPr lang="de-DE" dirty="0" smtClean="0"/>
              <a:t>Dort schrieb er von 1649 bis 1651 sein Hauptwerk, den „Leviathan“. 1651 kehrte er nach England zurück. Weitere wichtige Schriften sind die drei Bände „Elemente der Philosophie“, „Vom Bürger“ 1642, „Vom Körper“ 1655 und „Vom Menschen“ 1658 sowie die zwischen 1665 und 1668 geschriebene Geschichte des englischen Bürgerkriegs „Behemot  oder das Lange Parlament“, die erst nach Hobbes´Tod 1679 erschienen.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de-DE" dirty="0" smtClean="0"/>
              <a:t>Leviathan</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Th. Hobbes beschreibt in seinem Hauptwerk „Leviathan, oder Stoff, Form und Gewalt eines kirchlichen und bürgerlichen Staates“ die Notwendigkeit eines geordneten Staates und wie dieser dauerhaft einzurichten ist. Hintergrund dieser Bemühungen sind die chaotischen politischen verhältnisse zu Hobbes´Lebzeiten in GB. </a:t>
            </a:r>
          </a:p>
          <a:p>
            <a:r>
              <a:rPr lang="de-DE" dirty="0" smtClean="0"/>
              <a:t>Die für Hobbes zentrale Frage ist: Wie ist es möglich, einen Herrscher einzusetzen, dem sich alle unterwerfen und dessen Herrschaft alle anerkennen, um somit eine stabile, friedliche und dauerhafte Herrschaft zu errichten.</a:t>
            </a:r>
          </a:p>
          <a:p>
            <a:r>
              <a:rPr lang="de-DE" dirty="0" smtClean="0"/>
              <a:t>Hobbes´Vorstellung davon, wie diese aussehen sollte, veranschaulicht schön das Titelbild der Originalausgabe des „Leviathan“ von 1651.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Roxana\Desktop\leviathan_thomas_hobbes.jpg"/>
          <p:cNvPicPr>
            <a:picLocks noGrp="1" noChangeAspect="1" noChangeArrowheads="1"/>
          </p:cNvPicPr>
          <p:nvPr>
            <p:ph sz="quarter" idx="1"/>
          </p:nvPr>
        </p:nvPicPr>
        <p:blipFill>
          <a:blip r:embed="rId2" cstate="print"/>
          <a:srcRect/>
          <a:stretch>
            <a:fillRect/>
          </a:stretch>
        </p:blipFill>
        <p:spPr bwMode="auto">
          <a:xfrm>
            <a:off x="457201" y="228600"/>
            <a:ext cx="7467600" cy="624522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Leviathan</a:t>
            </a:r>
            <a:endParaRPr lang="en-US" dirty="0"/>
          </a:p>
        </p:txBody>
      </p:sp>
      <p:sp>
        <p:nvSpPr>
          <p:cNvPr id="3" name="Content Placeholder 2"/>
          <p:cNvSpPr>
            <a:spLocks noGrp="1"/>
          </p:cNvSpPr>
          <p:nvPr>
            <p:ph sz="quarter" idx="1"/>
          </p:nvPr>
        </p:nvSpPr>
        <p:spPr/>
        <p:txBody>
          <a:bodyPr>
            <a:normAutofit fontScale="92500"/>
          </a:bodyPr>
          <a:lstStyle/>
          <a:p>
            <a:r>
              <a:rPr lang="de-DE" dirty="0" smtClean="0"/>
              <a:t>Der Leib des Souveräns ist aus menschlichen Körpern gebildet. Er herrscht über das Land und die Städte und deren Bewohner. In seinen Händen hält er die Insignien weltlicher und geistlicher Macht: das Schwert und den Hirtenstab.</a:t>
            </a:r>
          </a:p>
          <a:p>
            <a:r>
              <a:rPr lang="de-DE" dirty="0" smtClean="0"/>
              <a:t>Der Souverän ist „Vizekönig und Statthalter Gottes auf Erden unmittelbar unter Gott, wenngleich von Menschen erschaffen und legitimiert (Weiss, 1997, 208)</a:t>
            </a:r>
          </a:p>
          <a:p>
            <a:r>
              <a:rPr lang="de-DE" dirty="0" smtClean="0"/>
              <a:t>Die herausragende Stellung des Souveräns wird auf dem titelbild durch das Bibelzitat „keine Macht aauf Erden ist der seinen vergleichbar“ aus dem Buch Hiob (Altes Testament) unterstrichen.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Naturzustand - Kriegszustand</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Für Hobbes kann nur eine absolute Herrschaft dauerhaft eine friedliche Koexistenz der Menschen gewährleisten. </a:t>
            </a:r>
          </a:p>
          <a:p>
            <a:r>
              <a:rPr lang="de-DE" dirty="0" smtClean="0"/>
              <a:t>Er konstruiert eine ganz eigenwillige Form eines Unterwerfungsvertrages, den alle Bürger eines Staates untereinander abschließen, in den jedoch der zukünftige Souverän nicht involviert ist.</a:t>
            </a:r>
          </a:p>
          <a:p>
            <a:r>
              <a:rPr lang="de-DE" dirty="0" smtClean="0"/>
              <a:t>Hobbes geht davon aus, dass sich die Menschen im Naturzustand immer im Krieg untereinander befinden; anders als die politische Theorie seit Aristoteles sieht er die Menschen also nicht als gesellig, d.h. Nicht als Wesen, die von Natur aus zur Gesellschaft streben, an. (Hobbes 1966, 133 vgl. aristoteles 1994, 1253a)</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Naturzustand - Kriegszustand</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Die Menschen des Naturzustandes sind prinzipiell in jeder Beziehung gleich, was nicht bedeutet, das alle gleich stark sind, was aber so viel bedeutet, dass jeder in der Lage ist, den anderen umzubringen.</a:t>
            </a:r>
          </a:p>
          <a:p>
            <a:r>
              <a:rPr lang="de-DE" dirty="0" smtClean="0"/>
              <a:t>Daher ist Furcht eine der anthropologischen Konstanten im Naturzustand, d.h. Die Frucht um das Eigentum und das eigene Leben (Hobbes 1966, 94-98). Um ihr zu entkommen, entledigen sich die Menschen des Naturzustandes, indem sie die künstliche Konstruktion des Staates herbeiführen.</a:t>
            </a:r>
          </a:p>
          <a:p>
            <a:r>
              <a:rPr lang="de-DE" dirty="0" smtClean="0"/>
              <a:t>Dies geschieht durch einen Vertrag.</a:t>
            </a:r>
          </a:p>
          <a:p>
            <a:r>
              <a:rPr lang="de-DE" dirty="0" smtClean="0"/>
              <a:t>Im Naturzustand, d.h. Ohne Vertrag, hat jeder ein Recht auf alles.</a:t>
            </a:r>
          </a:p>
          <a:p>
            <a:r>
              <a:rPr lang="de-DE" dirty="0" smtClean="0"/>
              <a:t>Das bedeutet, dass es keine Ungerechtigkeit geben kann.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Naturzustand - Kriegszustand</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Sobald jedoch ein Vertrag existiert, ist es Unrecht, ihn zu brechen.</a:t>
            </a:r>
          </a:p>
          <a:p>
            <a:r>
              <a:rPr lang="de-DE" dirty="0" smtClean="0"/>
              <a:t>Der Vertrag regelt das Zusammenleben der Menschen. Er kann aber nur dauerhaft Gültigkeit haben, wenn eine Zwangsgewalt existiert, die über seine Einhaltung wacht und die vertragsparteien zur Erfüllung des Vertrages zwingen kann.</a:t>
            </a:r>
          </a:p>
          <a:p>
            <a:r>
              <a:rPr lang="de-DE" dirty="0" smtClean="0"/>
              <a:t>Allerdings gibt es „eine solche Macht(...) vor der Errichtung eines Staates nicht. (...) Die Gültigkeit von Verträgen beginnt erst mit der Errichtung einer bürgerlichen Gewalt, die dazu ausreicht, die Menschen zu ihrer Einhaltung zu zwingen. (ibd., 110 f., 131)</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Naturzustand - Kriegszustand</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Wie kann eine solche Gewalt aussehen? </a:t>
            </a:r>
          </a:p>
          <a:p>
            <a:r>
              <a:rPr lang="de-DE" dirty="0" smtClean="0"/>
              <a:t>Hobbes ist der Auffassung, dass eine solche Gewalt nur errichtetw erden kann, wenn alle ihr gesamte Macht und Stärke auf einen Menschen bzw. eine Gruppe von Menschen übertragen wird. Dieser Mensch oder diese Gruppe verkörpert nun alle Menschen:</a:t>
            </a:r>
          </a:p>
          <a:p>
            <a:r>
              <a:rPr lang="de-DE" dirty="0" smtClean="0"/>
              <a:t>„Eine Menge von Menschen wird zu </a:t>
            </a:r>
            <a:r>
              <a:rPr lang="de-DE" i="1" dirty="0" smtClean="0"/>
              <a:t>einer </a:t>
            </a:r>
            <a:r>
              <a:rPr lang="de-DE" dirty="0" smtClean="0"/>
              <a:t>Person gemacht, wenn sie von einem Menschen oder einer Person vertreten wird  und sofern dies mit der besonderen Zustimmung jedes Einzelnen dieser Menge geschieht. Denn es ist die </a:t>
            </a:r>
            <a:r>
              <a:rPr lang="de-DE" i="1" dirty="0" smtClean="0"/>
              <a:t>Einheit</a:t>
            </a:r>
            <a:r>
              <a:rPr lang="de-DE" dirty="0" smtClean="0"/>
              <a:t> des Vertreters, nicht die </a:t>
            </a:r>
            <a:r>
              <a:rPr lang="de-DE" i="1" dirty="0" smtClean="0"/>
              <a:t>Einheit </a:t>
            </a:r>
            <a:r>
              <a:rPr lang="de-DE" dirty="0" smtClean="0"/>
              <a:t>der Vertretenen, die bewirkt, dass </a:t>
            </a:r>
            <a:r>
              <a:rPr lang="de-DE" i="1" dirty="0" smtClean="0"/>
              <a:t>eine</a:t>
            </a:r>
            <a:r>
              <a:rPr lang="de-DE" dirty="0" smtClean="0"/>
              <a:t> Person entsteht. Und es ist der Vertreter, der die Person, und zwar nur eine Person, verkörpert – anders kann Einheit bei einer Menge nicht verstanden werden.“ (ibd., S. 125)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Naturzustand</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Hobbes sieht den Naturzustand als einen Kriegszustand an. Dies machen zwei Aussagen deutlich:</a:t>
            </a:r>
          </a:p>
          <a:p>
            <a:r>
              <a:rPr lang="de-DE" dirty="0" smtClean="0"/>
              <a:t>Der Mensch ist des Menschen Wolf (</a:t>
            </a:r>
            <a:r>
              <a:rPr lang="de-DE" i="1" dirty="0" smtClean="0"/>
              <a:t>homo hominis lupus est</a:t>
            </a:r>
            <a:r>
              <a:rPr lang="de-DE" dirty="0" smtClean="0"/>
              <a:t>) und</a:t>
            </a:r>
          </a:p>
          <a:p>
            <a:r>
              <a:rPr lang="de-DE" dirty="0" smtClean="0"/>
              <a:t>Es herrscht der Krieg aller gegen alle (</a:t>
            </a:r>
            <a:r>
              <a:rPr lang="de-DE" i="1" dirty="0" smtClean="0"/>
              <a:t>bellum omnium contra omnes</a:t>
            </a:r>
            <a:r>
              <a:rPr lang="de-DE" dirty="0" smtClean="0"/>
              <a:t>)</a:t>
            </a:r>
          </a:p>
          <a:p>
            <a:r>
              <a:rPr lang="de-DE" dirty="0" smtClean="0"/>
              <a:t>Der Mensch ist also von Nartur aus böse. Er ist aber auch von Natur aus gleich stark. Insofern kann sich im Naturzustand niemand seiner Existenz und seines Besitzes sicher sein, da ein anderer ihm alles wegnehmen oder ihn umbringen kann.</a:t>
            </a:r>
          </a:p>
          <a:p>
            <a:r>
              <a:rPr lang="de-DE" dirty="0" smtClean="0"/>
              <a:t>Dies ist der Grund warum die Menschen dem Naturzustand entfliehen wollen.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Literatur</a:t>
            </a:r>
            <a:endParaRPr lang="en-US" dirty="0"/>
          </a:p>
        </p:txBody>
      </p:sp>
      <p:sp>
        <p:nvSpPr>
          <p:cNvPr id="3" name="Content Placeholder 2"/>
          <p:cNvSpPr>
            <a:spLocks noGrp="1"/>
          </p:cNvSpPr>
          <p:nvPr>
            <p:ph sz="quarter" idx="1"/>
          </p:nvPr>
        </p:nvSpPr>
        <p:spPr/>
        <p:txBody>
          <a:bodyPr>
            <a:normAutofit fontScale="70000" lnSpcReduction="20000"/>
          </a:bodyPr>
          <a:lstStyle/>
          <a:p>
            <a:r>
              <a:rPr lang="de-DE" b="1" dirty="0" smtClean="0"/>
              <a:t>Literatur</a:t>
            </a:r>
            <a:endParaRPr lang="en-US" dirty="0" smtClean="0"/>
          </a:p>
          <a:p>
            <a:r>
              <a:rPr lang="de-DE" dirty="0" smtClean="0"/>
              <a:t>Berg-Schlosser, Dirk, and Theo Stammen. 2013. </a:t>
            </a:r>
            <a:r>
              <a:rPr lang="de-DE" i="1" dirty="0" smtClean="0"/>
              <a:t>Politikwissenschaft eine grundlegende Einführung</a:t>
            </a:r>
            <a:r>
              <a:rPr lang="de-DE" dirty="0" smtClean="0"/>
              <a:t>. 8. ed. </a:t>
            </a:r>
            <a:r>
              <a:rPr lang="en-US" dirty="0" smtClean="0"/>
              <a:t>Baden-Baden: </a:t>
            </a:r>
            <a:r>
              <a:rPr lang="en-US" dirty="0" err="1" smtClean="0"/>
              <a:t>Nomos-Verl.-Ges</a:t>
            </a:r>
            <a:r>
              <a:rPr lang="en-US" dirty="0" smtClean="0"/>
              <a:t>.</a:t>
            </a:r>
          </a:p>
          <a:p>
            <a:r>
              <a:rPr lang="en-US" dirty="0" err="1" smtClean="0"/>
              <a:t>Goodin</a:t>
            </a:r>
            <a:r>
              <a:rPr lang="en-US" dirty="0" smtClean="0"/>
              <a:t>, Robert E., ed. 2009. </a:t>
            </a:r>
            <a:r>
              <a:rPr lang="en-US" i="1" dirty="0" smtClean="0"/>
              <a:t>The Oxford Handbook of Political Science</a:t>
            </a:r>
            <a:r>
              <a:rPr lang="en-US" dirty="0" smtClean="0"/>
              <a:t>. </a:t>
            </a:r>
            <a:r>
              <a:rPr lang="de-DE" dirty="0" smtClean="0"/>
              <a:t>Oxford: Oxford University Press.</a:t>
            </a:r>
            <a:endParaRPr lang="en-US" dirty="0" smtClean="0"/>
          </a:p>
          <a:p>
            <a:r>
              <a:rPr lang="de-DE" dirty="0" smtClean="0"/>
              <a:t>Kevenhörster, Paul. 2008. </a:t>
            </a:r>
            <a:r>
              <a:rPr lang="de-DE" i="1" dirty="0" smtClean="0"/>
              <a:t>Politikwissenschaft. Entscheidungen und Strukturen der Politik</a:t>
            </a:r>
            <a:r>
              <a:rPr lang="de-DE" dirty="0" smtClean="0"/>
              <a:t>. 3. ed. Opladen: Leske + Budrich.</a:t>
            </a:r>
            <a:endParaRPr lang="en-US" dirty="0" smtClean="0"/>
          </a:p>
          <a:p>
            <a:r>
              <a:rPr lang="de-DE" dirty="0" smtClean="0"/>
              <a:t>Kevenhörster, Paul. 2006. </a:t>
            </a:r>
            <a:r>
              <a:rPr lang="de-DE" i="1" dirty="0" smtClean="0"/>
              <a:t>Politikwissenschaft. Ergebnisse und Wirkungen der Politik</a:t>
            </a:r>
            <a:r>
              <a:rPr lang="de-DE" dirty="0" smtClean="0"/>
              <a:t>. </a:t>
            </a:r>
            <a:r>
              <a:rPr lang="en-US" dirty="0" smtClean="0"/>
              <a:t>1. ed. </a:t>
            </a:r>
            <a:r>
              <a:rPr lang="en-US" dirty="0" err="1" smtClean="0"/>
              <a:t>Opladen</a:t>
            </a:r>
            <a:r>
              <a:rPr lang="en-US" dirty="0" smtClean="0"/>
              <a:t>: </a:t>
            </a:r>
            <a:r>
              <a:rPr lang="en-US" dirty="0" err="1" smtClean="0"/>
              <a:t>Leske</a:t>
            </a:r>
            <a:r>
              <a:rPr lang="en-US" dirty="0" smtClean="0"/>
              <a:t> + </a:t>
            </a:r>
            <a:r>
              <a:rPr lang="en-US" dirty="0" err="1" smtClean="0"/>
              <a:t>Budrich</a:t>
            </a:r>
            <a:r>
              <a:rPr lang="en-US" dirty="0" smtClean="0"/>
              <a:t>.</a:t>
            </a:r>
          </a:p>
          <a:p>
            <a:r>
              <a:rPr lang="en-US" dirty="0" err="1" smtClean="0"/>
              <a:t>Lauth</a:t>
            </a:r>
            <a:r>
              <a:rPr lang="en-US" dirty="0" smtClean="0"/>
              <a:t>, Hans-Joachim, and Christian Wagner, eds. 2012. </a:t>
            </a:r>
            <a:r>
              <a:rPr lang="de-DE" i="1" dirty="0" smtClean="0"/>
              <a:t>Politikwissenschaft: Eine Einführung</a:t>
            </a:r>
            <a:r>
              <a:rPr lang="de-DE" dirty="0" smtClean="0"/>
              <a:t>. Paderborn [u.a.]: Schöningh.</a:t>
            </a:r>
            <a:endParaRPr lang="en-US" dirty="0" smtClean="0"/>
          </a:p>
          <a:p>
            <a:r>
              <a:rPr lang="en-US" dirty="0" err="1" smtClean="0"/>
              <a:t>Radu</a:t>
            </a:r>
            <a:r>
              <a:rPr lang="en-US" dirty="0" smtClean="0"/>
              <a:t>, </a:t>
            </a:r>
            <a:r>
              <a:rPr lang="en-US" dirty="0" err="1" smtClean="0"/>
              <a:t>Alexandru</a:t>
            </a:r>
            <a:r>
              <a:rPr lang="en-US" dirty="0" smtClean="0"/>
              <a:t>, and Daniel </a:t>
            </a:r>
            <a:r>
              <a:rPr lang="en-US" dirty="0" err="1" smtClean="0"/>
              <a:t>Buti</a:t>
            </a:r>
            <a:r>
              <a:rPr lang="en-US" dirty="0" smtClean="0"/>
              <a:t>. 2015. </a:t>
            </a:r>
            <a:r>
              <a:rPr lang="en-US" i="1" dirty="0" err="1" smtClean="0"/>
              <a:t>Postcomunismul</a:t>
            </a:r>
            <a:r>
              <a:rPr lang="en-US" i="1" dirty="0" smtClean="0"/>
              <a:t> </a:t>
            </a:r>
            <a:r>
              <a:rPr lang="en-US" i="1" dirty="0" err="1" smtClean="0"/>
              <a:t>Românesc</a:t>
            </a:r>
            <a:r>
              <a:rPr lang="en-US" i="1" dirty="0" smtClean="0"/>
              <a:t>. </a:t>
            </a:r>
            <a:r>
              <a:rPr lang="en-US" i="1" dirty="0" err="1" smtClean="0"/>
              <a:t>Sistemul</a:t>
            </a:r>
            <a:r>
              <a:rPr lang="en-US" i="1" dirty="0" smtClean="0"/>
              <a:t> politic: </a:t>
            </a:r>
            <a:r>
              <a:rPr lang="en-US" i="1" dirty="0" err="1" smtClean="0"/>
              <a:t>Structură</a:t>
            </a:r>
            <a:r>
              <a:rPr lang="en-US" i="1" dirty="0" smtClean="0"/>
              <a:t> </a:t>
            </a:r>
            <a:r>
              <a:rPr lang="en-US" i="1" dirty="0" err="1" smtClean="0"/>
              <a:t>și</a:t>
            </a:r>
            <a:r>
              <a:rPr lang="en-US" i="1" dirty="0" smtClean="0"/>
              <a:t> </a:t>
            </a:r>
            <a:r>
              <a:rPr lang="en-US" i="1" dirty="0" err="1" smtClean="0"/>
              <a:t>funcționare</a:t>
            </a:r>
            <a:r>
              <a:rPr lang="en-US" dirty="0" smtClean="0"/>
              <a:t>. </a:t>
            </a:r>
            <a:r>
              <a:rPr lang="en-US" dirty="0" err="1" smtClean="0"/>
              <a:t>București</a:t>
            </a:r>
            <a:r>
              <a:rPr lang="en-US" dirty="0" smtClean="0"/>
              <a:t>: Pro </a:t>
            </a:r>
            <a:r>
              <a:rPr lang="en-US" dirty="0" err="1" smtClean="0"/>
              <a:t>Universitaria</a:t>
            </a:r>
            <a:r>
              <a:rPr lang="en-US" dirty="0" smtClean="0"/>
              <a:t>.</a:t>
            </a:r>
          </a:p>
          <a:p>
            <a:r>
              <a:rPr lang="de-DE" dirty="0" smtClean="0"/>
              <a:t>Schmidt, Manfred G., Frieder Wolf, and Stefan Wurster, eds. 2013. </a:t>
            </a:r>
            <a:r>
              <a:rPr lang="de-DE" i="1" dirty="0" smtClean="0"/>
              <a:t>Studienbuch Politikwissenschaft</a:t>
            </a:r>
            <a:r>
              <a:rPr lang="de-DE" dirty="0" smtClean="0"/>
              <a:t>. Wiesbaden: Springer VS </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Entstsehung des Staates </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Dies bedeutet, dass alle die Entscheidungen des Herrschers als eigene Entscheidungen anerkennen und somit das eigene Urteil dem Willen und Urteil des Herrschers unterwerfen müssen (ebd. 134)</a:t>
            </a:r>
          </a:p>
          <a:p>
            <a:r>
              <a:rPr lang="de-DE" dirty="0" smtClean="0"/>
              <a:t>Die Folge eines solchen Unterwerfungsvertrags ist eine wirkliche Einheit aller in der Person des Herrschers.</a:t>
            </a:r>
          </a:p>
          <a:p>
            <a:r>
              <a:rPr lang="de-DE" dirty="0" smtClean="0"/>
              <a:t>Zu beachten ist allerdings, dass der Vertrag nicht mit dem Herrscher abgeschlossen wird, sondern dass die sich Unterwerfenden untereinander einen Vertrag abschließen, als hätte jeder zu jedem gesagt: Ich autorisiere jenen Menschen mich zu regieren, wenn auch du ihm dieses Recht zugestehst und alle seine Handlungen autorisierst. (ebd.)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Unterwerfungsvertrag</a:t>
            </a:r>
            <a:endParaRPr lang="en-US" dirty="0"/>
          </a:p>
        </p:txBody>
      </p:sp>
      <p:sp>
        <p:nvSpPr>
          <p:cNvPr id="3" name="Content Placeholder 2"/>
          <p:cNvSpPr>
            <a:spLocks noGrp="1"/>
          </p:cNvSpPr>
          <p:nvPr>
            <p:ph sz="quarter" idx="1"/>
          </p:nvPr>
        </p:nvSpPr>
        <p:spPr/>
        <p:txBody>
          <a:bodyPr>
            <a:normAutofit fontScale="92500"/>
          </a:bodyPr>
          <a:lstStyle/>
          <a:p>
            <a:r>
              <a:rPr lang="de-DE" dirty="0" smtClean="0"/>
              <a:t>Die Menschen im Naturzustand schließen miteinander einen Unterwerfungsvertrag, der besagt, dass sie sich völlig dem Souverän unterwerfen werden, wenn das die jeweils anderen auch machen.</a:t>
            </a:r>
          </a:p>
          <a:p>
            <a:r>
              <a:rPr lang="de-DE" dirty="0" smtClean="0"/>
              <a:t>Der Souverän selbst schließt keinen Vertrag mit den Untertanen ab, er bleibt praktisch im Naturzustand.</a:t>
            </a:r>
          </a:p>
          <a:p>
            <a:r>
              <a:rPr lang="de-DE" dirty="0" smtClean="0"/>
              <a:t>Insofern kann er auch nicht gegen den Vertrag verstoßen. </a:t>
            </a:r>
          </a:p>
          <a:p>
            <a:r>
              <a:rPr lang="de-DE" dirty="0" smtClean="0"/>
              <a:t>Hinfällig wird der Vertrag dann, wenn der Grund des Vertragsschlusses entfällt, d.h. Wenn der Souverän die innere und äußere Sicherheit seiner Untertanen nicht mehr gewährleisten kann. In diesem Moment fallen alle wieder in den Naturzustand zurück.</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Leviathan</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Diese zu einer Person vereinte Menge bezeichnet Hobbes als Staat.</a:t>
            </a:r>
          </a:p>
          <a:p>
            <a:r>
              <a:rPr lang="de-DE" dirty="0" smtClean="0"/>
              <a:t>Den Akt, der dazu führt, nennt er die Erzeugung des Leviathans oder die Erzeugung „jenes sterblichen Gottes, dem wir unter dem unsterblichen Gott unseren Frieden und Schutz verdanken“ (ebd.)</a:t>
            </a:r>
          </a:p>
          <a:p>
            <a:r>
              <a:rPr lang="de-DE" dirty="0" smtClean="0"/>
              <a:t>Der Leviathan besitzt alle weltliche Herrschaft und kann frei über die Menschen gebieten. Er ist oberster Richter, executive und Legislative zugleich.</a:t>
            </a:r>
          </a:p>
          <a:p>
            <a:r>
              <a:rPr lang="de-DE" dirty="0" smtClean="0"/>
              <a:t>Außerdem kann aufgrund des Unterwerfungsvertrags keiner sich über Handlungen des Souveräns beklagen, da er durch seine Zustimmung zum vertrag selbst Autor aller (zukünftigen) Handlungen des Souveräns ist.</a:t>
            </a:r>
          </a:p>
          <a:p>
            <a:r>
              <a:rPr lang="de-DE" dirty="0" smtClean="0"/>
              <a:t>Aus diesem Grund können die Untertanen auch nicht beschließen, wieder in den Naturzustand zurückzukehren. Der Souverän selbstkann den Vertrag nicht brechen, da er nicht Vertragpartner ist. (ebd. 137-144)</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Aufgabe des Souveräns</a:t>
            </a:r>
            <a:endParaRPr lang="en-US" dirty="0"/>
          </a:p>
        </p:txBody>
      </p:sp>
      <p:sp>
        <p:nvSpPr>
          <p:cNvPr id="3" name="Content Placeholder 2"/>
          <p:cNvSpPr>
            <a:spLocks noGrp="1"/>
          </p:cNvSpPr>
          <p:nvPr>
            <p:ph sz="quarter" idx="1"/>
          </p:nvPr>
        </p:nvSpPr>
        <p:spPr/>
        <p:txBody>
          <a:bodyPr>
            <a:normAutofit fontScale="85000" lnSpcReduction="20000"/>
          </a:bodyPr>
          <a:lstStyle/>
          <a:p>
            <a:r>
              <a:rPr lang="de-DE" dirty="0" smtClean="0"/>
              <a:t>Jedoch ist auch bei Hobbes die Macht des Souveräns nicht unbegrenzt. Sie wird dadurch begrenzt, dass jedes Individuum über natürliche Rechte verfügt (ebd. 14.-15. Kapitel).</a:t>
            </a:r>
          </a:p>
          <a:p>
            <a:r>
              <a:rPr lang="de-DE" dirty="0" smtClean="0"/>
              <a:t>Die Aufgabe des Souveräns ist es , diese natürlichen Rechte des Individuums zu gewährleisten. Gelingt ihm das nicht, erlischt der Unterwerfungsvertrag. Mit anderen Worten:</a:t>
            </a:r>
          </a:p>
          <a:p>
            <a:r>
              <a:rPr lang="de-DE" dirty="0" smtClean="0"/>
              <a:t>Der Souveränmuss die körperliche Unversehrtheit sowie die Sicherheit seiner Untertanen garantieren.</a:t>
            </a:r>
          </a:p>
          <a:p>
            <a:r>
              <a:rPr lang="de-DE" dirty="0" smtClean="0"/>
              <a:t>Kann der Souverän dies nicht, löst sich der Staat als Ganzes auf, die Menschen fallen wieder zurück in den Naturzustand, in den Krieg aller gegen alle, den Zustand der natürlichen Anarchie. Dies ist unvermeidlich, da die Menschen das Recht, sich selbst zu verteidigen, wenn niemand anders dazu in der Lage ist, unter keinen Umständen aufgebeb können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Monarchie als beste regierungsform</a:t>
            </a:r>
            <a:endParaRPr lang="en-US" dirty="0"/>
          </a:p>
        </p:txBody>
      </p:sp>
      <p:sp>
        <p:nvSpPr>
          <p:cNvPr id="3" name="Content Placeholder 2"/>
          <p:cNvSpPr>
            <a:spLocks noGrp="1"/>
          </p:cNvSpPr>
          <p:nvPr>
            <p:ph sz="quarter" idx="1"/>
          </p:nvPr>
        </p:nvSpPr>
        <p:spPr/>
        <p:txBody>
          <a:bodyPr/>
          <a:lstStyle/>
          <a:p>
            <a:r>
              <a:rPr lang="de-DE" dirty="0" smtClean="0"/>
              <a:t>Hobbes favorisiert als Regierungsform eindeutig die Monarchie, aber wie oben bereits angeführt, kann auch eine Gruppe von Menschen der Souverän sein, d.h. Auch die aristrokratie und Demokratie werden von Hobbes als Herrschaftsmodelle nicht ausgeschlossen.</a:t>
            </a:r>
          </a:p>
          <a:p>
            <a:r>
              <a:rPr lang="de-DE" dirty="0" smtClean="0"/>
              <a:t>Zu ebachten ist, dass die Herrschaft auf keinen Fall gewaltenteilig sein darf. (ebd. Kap. 18 ff.), da Hobbes betont, dass nur ein Souverän, der absolut ist, auch die Sicherheit seiner Untertanen, d.h. Den inneren und äußeren Frieden, gewährleisten kann.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Hobebs Herrschaftskonstruktion</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Hobbes versucht eine Herrschaftskonstruktion zu schaffen, die den unruhigen politischen Zuständen zu seinen Lebzeiten endgültig ein Ende bereiten würde. Die Herrschaft des Leviathans beruht also nur darauf, dass er die Menschen vor der natürlichen Anarchie beschützt und dass sie sich ihm freiwillig unterwerfen.</a:t>
            </a:r>
          </a:p>
          <a:p>
            <a:r>
              <a:rPr lang="de-DE" dirty="0" smtClean="0"/>
              <a:t>Haben sie sich ihm einmal unterworfen, hat er die absolute Herrschaft und ist prinzipiell unfehlbar. Nur das Versagen beim Schutz der natürlichen Freiheiten lässt seinen Herrschaftsanspruch erlöschen. </a:t>
            </a:r>
          </a:p>
          <a:p>
            <a:r>
              <a:rPr lang="de-DE" dirty="0" smtClean="0"/>
              <a:t>Die absolute Herrschaft hat den Zweck des Schutzes der sich Unterwerfenden. Dabei ist es unerheblich wer der Träger der Souveränität ist.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Max Weber</a:t>
            </a:r>
            <a:endParaRPr lang="en-US" dirty="0"/>
          </a:p>
        </p:txBody>
      </p:sp>
      <p:sp>
        <p:nvSpPr>
          <p:cNvPr id="3" name="Content Placeholder 2"/>
          <p:cNvSpPr>
            <a:spLocks noGrp="1"/>
          </p:cNvSpPr>
          <p:nvPr>
            <p:ph sz="quarter" idx="1"/>
          </p:nvPr>
        </p:nvSpPr>
        <p:spPr/>
        <p:txBody>
          <a:bodyPr/>
          <a:lstStyle/>
          <a:p>
            <a:r>
              <a:rPr lang="de-DE" dirty="0" smtClean="0"/>
              <a:t>Max Weber formuliert in seinem Hauptwerk: Wirtschaft und Gesellschaft eine Typologie der Herrschaft, die wohl bis heute Grundlage für jede politikwissenschaftliche Beschäftigung mit Herrschaft ist. </a:t>
            </a:r>
          </a:p>
          <a:p>
            <a:r>
              <a:rPr lang="de-DE" dirty="0" smtClean="0"/>
              <a:t>Die drei reinen typen legitimierter Herrschaft sind:</a:t>
            </a:r>
          </a:p>
          <a:p>
            <a:r>
              <a:rPr lang="de-DE" dirty="0" smtClean="0"/>
              <a:t>Herrschaft rationalen Charakters,</a:t>
            </a:r>
          </a:p>
          <a:p>
            <a:r>
              <a:rPr lang="de-DE" dirty="0" smtClean="0"/>
              <a:t>Herrschaft traditionalen Charakters</a:t>
            </a:r>
          </a:p>
          <a:p>
            <a:r>
              <a:rPr lang="de-DE" dirty="0" smtClean="0"/>
              <a:t>Herrschaft charismatischen Charakters (Weber, 1972, 124)</a:t>
            </a:r>
          </a:p>
          <a:p>
            <a:r>
              <a:rPr lang="de-DE" dirty="0" smtClean="0"/>
              <a:t>Was aber heißt überhaupt Herrschaft?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Def. Von Herrschaft</a:t>
            </a:r>
            <a:endParaRPr lang="en-US" dirty="0"/>
          </a:p>
        </p:txBody>
      </p:sp>
      <p:sp>
        <p:nvSpPr>
          <p:cNvPr id="3" name="Content Placeholder 2"/>
          <p:cNvSpPr>
            <a:spLocks noGrp="1"/>
          </p:cNvSpPr>
          <p:nvPr>
            <p:ph sz="quarter" idx="1"/>
          </p:nvPr>
        </p:nvSpPr>
        <p:spPr/>
        <p:txBody>
          <a:bodyPr>
            <a:normAutofit fontScale="92500"/>
          </a:bodyPr>
          <a:lstStyle/>
          <a:p>
            <a:r>
              <a:rPr lang="de-DE" dirty="0" smtClean="0"/>
              <a:t>Max Weber schreibt:</a:t>
            </a:r>
          </a:p>
          <a:p>
            <a:r>
              <a:rPr lang="de-DE" dirty="0" smtClean="0"/>
              <a:t>„Herrschaft soll definitionsgemäß die Chance heißen, für spezifische (oder für alle) Befehle bei einer angebbaren Gruppe von Menschen Gehrosam zu finden. Nicht also jede Art von Chance, „Macht“ und „Einfluß“ auf andere Menschen auszuüben. Herrschaft (Autorität) in diesem Sinne kann im Einzelfall auf den verschiedensten Motiven der Fügsamkeit: von dumpfer Gewöhnung angefangen bis zu rein zweckrationalen Erwägungen, beruhen. Ein bestimmtes Minimum an Gehorchen wollen, also: Interesse (äußerem oder innerem ) am Gehorchen, gehört zu jedem ehcten Herrschaftsverhältnis.“ (ebd. 122)</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Formen der Legitimität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a:t>
            </a:r>
            <a:r>
              <a:rPr lang="en-US" dirty="0" err="1" smtClean="0"/>
              <a:t>aller</a:t>
            </a:r>
            <a:r>
              <a:rPr lang="en-US" dirty="0" smtClean="0"/>
              <a:t> k</a:t>
            </a:r>
            <a:r>
              <a:rPr lang="de-DE" dirty="0" smtClean="0"/>
              <a:t>ürze definiert Weber: Herrschaft (...) kann nur die Chance bedeuten: für einen Befehl Fügsamkeit zu finden. (ebd.29)</a:t>
            </a:r>
          </a:p>
          <a:p>
            <a:r>
              <a:rPr lang="de-DE" dirty="0" smtClean="0"/>
              <a:t>Jede Form der Herrschaft benötigt Weber zufolge Glauben an ihre Legitimität. Die Form dieser Legitimität wiederum bestimmt den Typus des Gehorchens und somit den Charakter der Ausübung der Herrschaft.</a:t>
            </a:r>
          </a:p>
          <a:p>
            <a:r>
              <a:rPr lang="de-DE" dirty="0" smtClean="0"/>
              <a:t>1. Die rationale Herrschaft erhält ihre Legitimität durch den Glauben an die „Legalität gesatzter (niedergeschriebener und mit Autorität behafteter Ordnungen und des Anweisungsrechts der durch sie zur Ausübung der Herrschaft Berufenen.“</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Formen der Legitimität</a:t>
            </a:r>
            <a:endParaRPr lang="en-US" dirty="0"/>
          </a:p>
        </p:txBody>
      </p:sp>
      <p:sp>
        <p:nvSpPr>
          <p:cNvPr id="3" name="Content Placeholder 2"/>
          <p:cNvSpPr>
            <a:spLocks noGrp="1"/>
          </p:cNvSpPr>
          <p:nvPr>
            <p:ph sz="quarter" idx="1"/>
          </p:nvPr>
        </p:nvSpPr>
        <p:spPr/>
        <p:txBody>
          <a:bodyPr/>
          <a:lstStyle/>
          <a:p>
            <a:r>
              <a:rPr lang="de-DE" dirty="0" smtClean="0"/>
              <a:t>2. die Legitimität der traditionalen Herrschaft beruht auf „dem Alltagsglauben an die Heiligkeit von jeher geltender Traditionen und an die Legitimität der durch sie zur Autorität Berufenen.</a:t>
            </a:r>
          </a:p>
          <a:p>
            <a:r>
              <a:rPr lang="de-DE" dirty="0" smtClean="0"/>
              <a:t>3. Die carismatische Herrschaft bekommt ihre Legitimität durch die „außeralltägliche Hingabe an die Heiligkeit oder Heldenkraft oder die Vorbildlichkeit einer Person und der durch die offenbarten oder geschaffenen Ordnungen.“(ebd. 124)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LITERATUR: </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endParaRPr lang="en-US" dirty="0" smtClean="0"/>
          </a:p>
          <a:p>
            <a:r>
              <a:rPr lang="de-DE" dirty="0" smtClean="0"/>
              <a:t>Berg-Schlosser/Stammen, Theo: Politikwissenschaft. Eine grundlegende Einführung, 8. Auflage, Nomos Verlag, Baden-Bbaden, 2013 </a:t>
            </a:r>
            <a:endParaRPr lang="en-US" dirty="0" smtClean="0"/>
          </a:p>
          <a:p>
            <a:r>
              <a:rPr lang="de-DE" dirty="0" smtClean="0"/>
              <a:t>Bevc, Tobias: Politische Theorie, UVK Verlagsgesellschaft, Konstanz, 2007.</a:t>
            </a:r>
            <a:endParaRPr lang="en-US" dirty="0" smtClean="0"/>
          </a:p>
          <a:p>
            <a:r>
              <a:rPr lang="de-DE" dirty="0" smtClean="0"/>
              <a:t>Brandt, Reinhard/Herb, Karlfriedrich (Hrsg.): J.-J. Rousseau, Vom Gesellschaftsvertrag oder Prinzipien des Staatsrechts, Akademie verlag, Berlin, 2000, S. 2-25</a:t>
            </a:r>
            <a:endParaRPr lang="en-US" dirty="0" smtClean="0"/>
          </a:p>
          <a:p>
            <a:r>
              <a:rPr lang="de-DE" dirty="0" smtClean="0"/>
              <a:t>Hobbes, Thomas: Der Leviathan, Anaconda Verlag, Köln, 2008 / Hobbes, Thomas: </a:t>
            </a:r>
            <a:r>
              <a:rPr lang="de-DE" i="1" dirty="0" smtClean="0"/>
              <a:t>De Corpore</a:t>
            </a:r>
            <a:r>
              <a:rPr lang="de-DE" dirty="0" smtClean="0"/>
              <a:t>; Übersetzung von Jacob Peter Mayer, Philipp Reclam, Stuttgart, 1970.</a:t>
            </a:r>
            <a:endParaRPr lang="en-US" dirty="0" smtClean="0"/>
          </a:p>
          <a:p>
            <a:r>
              <a:rPr lang="de-DE" dirty="0" smtClean="0"/>
              <a:t>Höffe, Otfried (Hrsg.), Thomas Hobbes. Anthropologie und Staatsphilosophie, Universitätsverlag Freiburg/Schweit, 1981, Daraus: Kramer, Conrad, Naturzustand und Vernunft.</a:t>
            </a:r>
            <a:endParaRPr lang="en-US" dirty="0" smtClean="0"/>
          </a:p>
          <a:p>
            <a:r>
              <a:rPr lang="de-DE" dirty="0" smtClean="0"/>
              <a:t>Höffe, Ottfried (Hrsg.) Politeia, Akademie Verlag, Berlin, 1997, S. 3-17.</a:t>
            </a:r>
            <a:endParaRPr lang="en-US" dirty="0" smtClean="0"/>
          </a:p>
          <a:p>
            <a:r>
              <a:rPr lang="de-DE" dirty="0" smtClean="0"/>
              <a:t>Machiavelli, Niccolo, Il Principe/Der Fürst, Reclam Verlag, Stuttgart, 2009.</a:t>
            </a:r>
            <a:endParaRPr lang="en-US" dirty="0" smtClean="0"/>
          </a:p>
          <a:p>
            <a:r>
              <a:rPr lang="de-DE" dirty="0" smtClean="0"/>
              <a:t>Platon, Der Staat, Reclam Verlag, Stuttgart, 2010.</a:t>
            </a:r>
            <a:endParaRPr lang="en-US" dirty="0" smtClean="0"/>
          </a:p>
          <a:p>
            <a:r>
              <a:rPr lang="de-DE" dirty="0" smtClean="0"/>
              <a:t>Rousseau, J.-J.: Gesellschaftsvertrag, Reclam, Stuttgart, 2003</a:t>
            </a:r>
            <a:endParaRPr lang="en-US" dirty="0" smtClean="0"/>
          </a:p>
          <a:p>
            <a:r>
              <a:rPr lang="de-DE" dirty="0" smtClean="0"/>
              <a:t>Toqueville, Alexis de: Über die Dmokratie in Amerika, Reclam Verlag, Stuttgart, 2006.</a:t>
            </a:r>
            <a:endParaRPr lang="en-US" dirty="0" smtClean="0"/>
          </a:p>
          <a:p>
            <a:r>
              <a:rPr lang="de-DE" dirty="0" smtClean="0"/>
              <a:t>Weber, Max: Politik als Beruf, Reclam Verlag, Stuttgart, 2006</a:t>
            </a: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Rationale Herrschaft</a:t>
            </a:r>
            <a:endParaRPr lang="en-US" dirty="0"/>
          </a:p>
        </p:txBody>
      </p:sp>
      <p:sp>
        <p:nvSpPr>
          <p:cNvPr id="3" name="Content Placeholder 2"/>
          <p:cNvSpPr>
            <a:spLocks noGrp="1"/>
          </p:cNvSpPr>
          <p:nvPr>
            <p:ph sz="quarter" idx="1"/>
          </p:nvPr>
        </p:nvSpPr>
        <p:spPr/>
        <p:txBody>
          <a:bodyPr>
            <a:normAutofit fontScale="92500"/>
          </a:bodyPr>
          <a:lstStyle/>
          <a:p>
            <a:r>
              <a:rPr lang="de-DE" dirty="0" smtClean="0"/>
              <a:t>Die rationale Herrschaft ist als rein bürokratische die effektivste und rationalste Form der Herrschaftsausübung. Der Herrscher tritt hier in Form desVorgesetzten auf (ebd.125).</a:t>
            </a:r>
          </a:p>
          <a:p>
            <a:r>
              <a:rPr lang="de-DE" dirty="0" smtClean="0"/>
              <a:t>Für diese Herrschaft ist ein modernes Beamtentum Vorraussetzung (ebd. 127) Die so entstehende Herrschaft der modernen Bürokratie hat nach Weber den Vorteil, dass der ideale Beamte aufgrund seines Pflichtbegriffs alle in gleicher faktischer Lage sich befindlichen Interessenten ohne Ansehen der Person gleich behandelt. Dies geht mit webers Feststellung einher, dass die Bürokratie der zu einer Zeit überall um sich greifenden „Massendemokratie“ wie ein schatten vorangeht. (ebd. 129)</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Traditionale Herrschaft</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Bei der traditionalen Herrschaft ist der Herrscher nicht Vorgesetzter, sondern „Herr“, sein verwaltungsstab besteht nicht aus Beamten, sondern aus Dienern. Alleine hieran kann man schon gut erkennen, dass es sich um eine völlig andere Art der Herrschaft handelt. So gibt es auch keine Satzung, sondern nur Tradition,der entsprochen werden muss, wobei der „Herr“ bei der Auslegung einen gewissen Spielraum hat.</a:t>
            </a:r>
          </a:p>
          <a:p>
            <a:r>
              <a:rPr lang="de-DE" dirty="0" smtClean="0"/>
              <a:t> Das führt dazu, dass in der traditionalen Herrschaft Befehle auf zweierlei Art legitimiert sind: einerseits kraft des Inhalts der Tradition und andererseits „Kraft der freien Willkür des Herrn“, die er aus dem Spielraum bezieht, den die Tradition ihm lässt. (ebd. 130)</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Traditionale und charismatische Herrschaft</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Im Gegensatz zur bürokratischen Herrschaft fehlt der traditionalen Herrschaft auch der nach klaren regeln funktionierende Verwaltungsstab, der alle Menschen als gleich betrachtet.</a:t>
            </a:r>
          </a:p>
          <a:p>
            <a:r>
              <a:rPr lang="de-DE" dirty="0" smtClean="0"/>
              <a:t>Patronage und Willkür in der Herrschaftsausübung sind hier auszuschließen, Behandlung nach gesellschaftlichen Stand ist die Regel.</a:t>
            </a:r>
          </a:p>
          <a:p>
            <a:r>
              <a:rPr lang="de-DE" dirty="0" smtClean="0"/>
              <a:t>Die charismatische Herrschaft zeichnet sichd adurch aus, dass es einen führer und seine Anhänger gibt. Insofern gilt für die Qualität der Herrschaft nur die Bewertung durch die Anhänger, d.h. Durch die Beherrschten</a:t>
            </a:r>
          </a:p>
          <a:p>
            <a:r>
              <a:rPr lang="de-DE" dirty="0" smtClean="0"/>
              <a:t>Das ist auchder Grund, weswegen die charismatische Herrschaft bei Erfolglosigkeit schwinden kann,aber nicht schwinden muss.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Charsimatische Herrschaft</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Der charismatische Herrscher sucht sich seinen „Verwaltungsstab“ ebenfalls nach Charisma aus: Seine Institution leitet ihn bei der Berufung seine Verwalter und er beauftragt diese mit nicht fest umrissenen Aufgaben. Ist er mit ihnen unzufrieden, kann er sie ohne Begründung wieder absetzten. Insofern stellt Weber fest:</a:t>
            </a:r>
          </a:p>
          <a:p>
            <a:r>
              <a:rPr lang="de-DE" dirty="0" smtClean="0"/>
              <a:t>„Es gibt kein Reglement, keine abstrakten Rechtssätze, keine an ihnen orientierten Weistümer und rechtssprüche. Sondern formal sind aktuelle Rechtsschöpfungen von fall zu fall, ursprünglich nur Gottesurteile und Offenbarungen maßgebend. (ebd. 141)</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Formen der legitimen Herrschaft</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1. Rationale Herrschaft: sie setzt den Glauben an die Legalität gesatzter (niedergeschriebener und mit Autorität behafteter) Ordnung voraus, der Herrscher wird als „Vorgesetzter“ verstanden und muss sich an gesatztes Recht halten.</a:t>
            </a:r>
          </a:p>
          <a:p>
            <a:r>
              <a:rPr lang="de-DE" dirty="0" smtClean="0"/>
              <a:t>2. Traditionale Herrschaft: sie gründet auf dem glauben an die Legalität geltender Traditionen, der Herrscher wird als „Herr“ gesehen, die Traditionen dienen ihm als Leitschnur des Handelns, er kann von diesen aber auch abweichen.</a:t>
            </a:r>
          </a:p>
          <a:p>
            <a:r>
              <a:rPr lang="de-DE" dirty="0" smtClean="0"/>
              <a:t>3. Charismatische Herrschaft: Sie ist gekennzeichnet durch den Glauben an die Heiligkeit, Heldenkraft bzw. Vorbildlichkeit einer Person, der Herrscher ist der „Führer“; er  kann völlig willkürlich handeln, jedoch nur solange dabei seine Glaubhaftigkeit als charismatischer Herrscher erhalten bleibt.</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err="1" smtClean="0"/>
              <a:t>Niccolo</a:t>
            </a:r>
            <a:r>
              <a:rPr lang="en-US" dirty="0" smtClean="0"/>
              <a:t> Machiavelli</a:t>
            </a:r>
            <a:endParaRPr lang="en-US" dirty="0"/>
          </a:p>
        </p:txBody>
      </p:sp>
      <p:sp>
        <p:nvSpPr>
          <p:cNvPr id="3" name="Content Placeholder 2"/>
          <p:cNvSpPr>
            <a:spLocks noGrp="1"/>
          </p:cNvSpPr>
          <p:nvPr>
            <p:ph sz="quarter" idx="1"/>
          </p:nvPr>
        </p:nvSpPr>
        <p:spPr>
          <a:xfrm>
            <a:off x="457200" y="914400"/>
            <a:ext cx="7467600" cy="5559552"/>
          </a:xfrm>
        </p:spPr>
        <p:txBody>
          <a:bodyPr>
            <a:normAutofit fontScale="70000" lnSpcReduction="20000"/>
          </a:bodyPr>
          <a:lstStyle/>
          <a:p>
            <a:r>
              <a:rPr lang="en-US" dirty="0" smtClean="0"/>
              <a:t>Machiavelli </a:t>
            </a:r>
            <a:r>
              <a:rPr lang="en-US" dirty="0" err="1" smtClean="0"/>
              <a:t>wurde</a:t>
            </a:r>
            <a:r>
              <a:rPr lang="en-US" dirty="0" smtClean="0"/>
              <a:t> </a:t>
            </a:r>
            <a:r>
              <a:rPr lang="en-US" dirty="0" err="1" smtClean="0"/>
              <a:t>im</a:t>
            </a:r>
            <a:r>
              <a:rPr lang="en-US" dirty="0" smtClean="0"/>
              <a:t> Mai 1469 in </a:t>
            </a:r>
            <a:r>
              <a:rPr lang="en-US" dirty="0" err="1" smtClean="0"/>
              <a:t>Florenz</a:t>
            </a:r>
            <a:r>
              <a:rPr lang="de-DE" dirty="0" smtClean="0"/>
              <a:t> geboren und tauchte recht unvermittelt 1948 auf der politischen Bühne auf: er wurde Sekräter der zewiten Kanzlei des Raes der Zehn der Republik Florenz. </a:t>
            </a:r>
          </a:p>
          <a:p>
            <a:r>
              <a:rPr lang="de-DE" dirty="0" smtClean="0"/>
              <a:t>Der Höhepunkt seiner politischen Laufbahn war die Eroberung Pisas im Jahr 1506 mit einer von ihm aufgestellten und geleiteten Volksmiliy. </a:t>
            </a:r>
          </a:p>
          <a:p>
            <a:r>
              <a:rPr lang="de-DE" dirty="0" smtClean="0"/>
              <a:t>Die Medici – das Herrschaftsgeschlecht in Florenz – die im Jahre 1494 gestürzt worden waren und an deren Stelle die republik gesetz wurde, kehrten im Jahr 1512 auf Druck der Heiligen Liga (bestehend aus dem Papst, Spanien, Venedig und England) zurück an die Macht. </a:t>
            </a:r>
          </a:p>
          <a:p>
            <a:r>
              <a:rPr lang="de-DE" dirty="0" smtClean="0"/>
              <a:t>Daraufhin verlor Machiavelli seine Ämter und er wurde auf sein Landgut, 15 km von Florenz entfernt, verbannt. Hier verfasste er etliche Schriften, unter denen vor allem „Der Fürst“ von 1513 und die Discorsi – Gedanken über Politik und Staatsführung hervorstechen.</a:t>
            </a:r>
          </a:p>
          <a:p>
            <a:r>
              <a:rPr lang="de-DE" dirty="0" smtClean="0"/>
              <a:t>Der Fürst machte eine beachtliche Karriere: einerseits stark bewundert, u.a von O. Cromwell und Napoleon, andererseits verachtet: Friedrich II. V Preußen nannte Machiavelli einen Unhold, wie ihm kaum die Hölle hervorbrächte: Beide Bücher kamen auf den 1557 geschaffenen „Index der verbotenen Bücher“ der katholischen Kirche, auf dem sich u.a. Auch Luthers Schriften befanden.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Machterwerb und Erhalt</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Machiavelli unterscheidet zwischen Fürstenherrschaft und republikanischer Herrschaft. Mit den Ersteren beschäftigt er sich in seiner Schrift der Fürst, mit der zweiten in den Discorsi.</a:t>
            </a:r>
          </a:p>
          <a:p>
            <a:r>
              <a:rPr lang="de-DE" dirty="0" smtClean="0"/>
              <a:t>Hier soll der Schwerpunkt auf seinen Überlegungen zur Fürstenherrschaft liegen, weil diese entscheidend für seine Wirkung bis heute sind und in ihrer Argumentation für den Machterwerb und -erhalt bahnbrechend waren. In der Fürst versucht Machiavelli zu zeigen, wie der Fürst an die Macht gelangt und wie er dies behält.</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Machterhalt</a:t>
            </a:r>
            <a:endParaRPr lang="en-US" dirty="0"/>
          </a:p>
        </p:txBody>
      </p:sp>
      <p:sp>
        <p:nvSpPr>
          <p:cNvPr id="3" name="Content Placeholder 2"/>
          <p:cNvSpPr>
            <a:spLocks noGrp="1"/>
          </p:cNvSpPr>
          <p:nvPr>
            <p:ph sz="quarter" idx="1"/>
          </p:nvPr>
        </p:nvSpPr>
        <p:spPr/>
        <p:txBody>
          <a:bodyPr/>
          <a:lstStyle/>
          <a:p>
            <a:r>
              <a:rPr lang="de-DE" dirty="0" smtClean="0"/>
              <a:t>Er geht dabei den real herrschenden Zuständen im damaligen Italien aus, das aus vielen kleinen republiken und Fürstentümern bestand, die untereinander ständig im Krieg lagen und häufig die Koalitionen wechselten.</a:t>
            </a:r>
          </a:p>
          <a:p>
            <a:r>
              <a:rPr lang="de-DE" dirty="0" smtClean="0"/>
              <a:t>Machiavellis Menschenbild erklärt, warum er der Ansicht ist, dass die Menschen einer strengen Führung bedürfen und in seiner Herrschaftskonzeption betont er, dass alle Mittel zur Erlangung und Sicherung der Macht legitim sind</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de-DE" dirty="0" smtClean="0"/>
              <a:t>Zentrale Begriffe in Machiavellis politischer Theorie</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77500" lnSpcReduction="20000"/>
          </a:bodyPr>
          <a:lstStyle/>
          <a:p>
            <a:r>
              <a:rPr lang="de-DE" dirty="0" smtClean="0"/>
              <a:t>Machiavelli betont, dass das Wissen die Quelle der politischen Macht ist.</a:t>
            </a:r>
          </a:p>
          <a:p>
            <a:r>
              <a:rPr lang="de-DE" dirty="0" smtClean="0"/>
              <a:t>Dies zeigt sich auch an vier zentralen Begriffen seiner politischen Theorie.</a:t>
            </a:r>
          </a:p>
          <a:p>
            <a:r>
              <a:rPr lang="de-DE" dirty="0" smtClean="0"/>
              <a:t>Virtu (persönliche Tüchtigkeit, Tapferkeit)</a:t>
            </a:r>
          </a:p>
          <a:p>
            <a:r>
              <a:rPr lang="de-DE" dirty="0" smtClean="0"/>
              <a:t>Fortuna (günstige Umstände, Glück)</a:t>
            </a:r>
          </a:p>
          <a:p>
            <a:r>
              <a:rPr lang="de-DE" dirty="0" smtClean="0"/>
              <a:t>Ocasione (Gelegenheit)</a:t>
            </a:r>
          </a:p>
          <a:p>
            <a:r>
              <a:rPr lang="de-DE" dirty="0" smtClean="0"/>
              <a:t>Necesita (Notwendigkeit)</a:t>
            </a:r>
          </a:p>
          <a:p>
            <a:r>
              <a:rPr lang="de-DE" dirty="0" smtClean="0"/>
              <a:t>Wenn der Herrscher es schafft, diese vier Eigenschaften von Macht richtig anzuwenden, dann ist ihm eine lange Herrschafat sicher.</a:t>
            </a:r>
          </a:p>
          <a:p>
            <a:r>
              <a:rPr lang="de-DE" dirty="0" smtClean="0"/>
              <a:t>Wenn sich einem die Gelegenheit bietet, muss man das Glück durch eigene Tüchtigkeit in die richtige Richtung lenken und diese Gelegenheit so nutzen, dass sie dabei hilft die eigene Macht auszubauen.</a:t>
            </a:r>
          </a:p>
          <a:p>
            <a:r>
              <a:rPr lang="de-DE" dirty="0" smtClean="0"/>
              <a:t>Machiavelli verdeutlicht dieses Muster anhand der Herrschaft Cesare Borgias, die er der Gunst der Umstände (fortuna) verdankte, aber durch eigene Tugend (virtu) zu sichern wusste (kap. VII.)</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Cesare Borgia</a:t>
            </a:r>
            <a:endParaRPr lang="en-US" dirty="0"/>
          </a:p>
        </p:txBody>
      </p:sp>
      <p:sp>
        <p:nvSpPr>
          <p:cNvPr id="3" name="Content Placeholder 2"/>
          <p:cNvSpPr>
            <a:spLocks noGrp="1"/>
          </p:cNvSpPr>
          <p:nvPr>
            <p:ph sz="quarter" idx="1"/>
          </p:nvPr>
        </p:nvSpPr>
        <p:spPr/>
        <p:txBody>
          <a:bodyPr/>
          <a:lstStyle/>
          <a:p>
            <a:r>
              <a:rPr lang="de-DE" dirty="0" smtClean="0"/>
              <a:t>Von einem Handeln aus Notwendigkeit spräche man beispielsweise, wenn das Handeln dingend nötig ist, jedoch die Gelegenheit eigentlich nicht gegenem ist. Trotz allem kann es von Zeit zu Zeit wichtig sein, auch ohne die rechte Gelegenheit zu handeln, weil es die realpolitische Situation erfordert. Im Endeffekt besagt dies nur, dass man nicht immer auf einen günstigen Augenblick warten kann, sondern dass zum Zweck des Machterhalts es auch erforderlich sein kann, dass der Fürst in einem ungünstigen Moment handelt, auch wenn dies dann beispielsweise mit mehr Kosten verbunden ist.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Unterrichtsform/Leistung/Ziele</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Partizipativ, Diskussionen,Gruppenarbeit, Debatten, Textanalyse, Essay´, Referate,  Hausarbeit</a:t>
            </a:r>
          </a:p>
          <a:p>
            <a:r>
              <a:rPr lang="de-DE" dirty="0" smtClean="0"/>
              <a:t>Punkte: TN, MA, Essay/Referat,HA </a:t>
            </a:r>
          </a:p>
          <a:p>
            <a:r>
              <a:rPr lang="de-DE" dirty="0" smtClean="0"/>
              <a:t>Ziele: Sachverhalte so darzustellen, um sie den Studienanfänger nachvollziehbar zu machen</a:t>
            </a:r>
          </a:p>
          <a:p>
            <a:r>
              <a:rPr lang="de-DE" dirty="0" smtClean="0"/>
              <a:t>Kritisches (Mit-) Denken, um eigene Vorstellungen und Meinungen zu erklären</a:t>
            </a:r>
          </a:p>
          <a:p>
            <a:r>
              <a:rPr lang="de-DE" dirty="0" smtClean="0"/>
              <a:t>„Verstehen“ von Texten und ihren (politischen) Inhalten     indem</a:t>
            </a:r>
          </a:p>
          <a:p>
            <a:pPr>
              <a:buNone/>
            </a:pPr>
            <a:r>
              <a:rPr lang="de-DE" dirty="0" smtClean="0"/>
              <a:t>    Begriffe und Theorien der politischen Ideengeschichte/Politischen Theorie behandelt werden um diese Konzepte//Begriffe sinvoll aktualisierbar machen zu können und auf heutige Verhältnisse anzuwenden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228600" y="152400"/>
          <a:ext cx="8458200" cy="6324601"/>
        </p:xfrm>
        <a:graphic>
          <a:graphicData uri="http://schemas.openxmlformats.org/drawingml/2006/table">
            <a:tbl>
              <a:tblPr firstRow="1" lastRow="1">
                <a:tableStyleId>{5C22544A-7EE6-4342-B048-85BDC9FD1C3A}</a:tableStyleId>
              </a:tblPr>
              <a:tblGrid>
                <a:gridCol w="4019739"/>
                <a:gridCol w="4438461"/>
              </a:tblGrid>
              <a:tr h="945569">
                <a:tc>
                  <a:txBody>
                    <a:bodyPr/>
                    <a:lstStyle/>
                    <a:p>
                      <a:r>
                        <a:rPr lang="de-DE" dirty="0" smtClean="0"/>
                        <a:t>Fortuna (günstigeUmstände)</a:t>
                      </a:r>
                      <a:endParaRPr lang="en-US" dirty="0"/>
                    </a:p>
                  </a:txBody>
                  <a:tcPr>
                    <a:lnR w="12700" cap="flat" cmpd="sng" algn="ctr">
                      <a:solidFill>
                        <a:schemeClr val="tx1"/>
                      </a:solidFill>
                      <a:prstDash val="solid"/>
                      <a:round/>
                      <a:headEnd type="none" w="med" len="med"/>
                      <a:tailEnd type="none" w="med" len="med"/>
                    </a:lnR>
                  </a:tcPr>
                </a:tc>
                <a:tc>
                  <a:txBody>
                    <a:bodyPr/>
                    <a:lstStyle/>
                    <a:p>
                      <a:r>
                        <a:rPr lang="de-DE" sz="1200" baseline="0" dirty="0" smtClean="0"/>
                        <a:t>Fortuna bedeutet zu einem    gewissen Grad Glück oder Zufall, jedoch hat man mehr Glück oder es steht einem der Zufall mehr zur Seite, wenn man etwas dafür tut.</a:t>
                      </a:r>
                      <a:endParaRPr lang="en-US" sz="1200" dirty="0"/>
                    </a:p>
                  </a:txBody>
                  <a:tcPr>
                    <a:lnL w="12700" cap="flat" cmpd="sng" algn="ctr">
                      <a:solidFill>
                        <a:schemeClr val="tx1"/>
                      </a:solidFill>
                      <a:prstDash val="solid"/>
                      <a:round/>
                      <a:headEnd type="none" w="med" len="med"/>
                      <a:tailEnd type="none" w="med" len="med"/>
                    </a:lnL>
                  </a:tcPr>
                </a:tc>
              </a:tr>
              <a:tr h="1742229">
                <a:tc>
                  <a:txBody>
                    <a:bodyPr/>
                    <a:lstStyle/>
                    <a:p>
                      <a:r>
                        <a:rPr lang="de-DE" dirty="0" smtClean="0"/>
                        <a:t>Necesita (Notwendigkeit)</a:t>
                      </a:r>
                      <a:endParaRPr lang="en-US" dirty="0"/>
                    </a:p>
                  </a:txBody>
                  <a:tcPr>
                    <a:lnR w="12700" cap="flat" cmpd="sng" algn="ctr">
                      <a:solidFill>
                        <a:schemeClr val="tx1"/>
                      </a:solidFill>
                      <a:prstDash val="solid"/>
                      <a:round/>
                      <a:headEnd type="none" w="med" len="med"/>
                      <a:tailEnd type="none" w="med" len="med"/>
                    </a:lnR>
                  </a:tcPr>
                </a:tc>
                <a:tc>
                  <a:txBody>
                    <a:bodyPr/>
                    <a:lstStyle/>
                    <a:p>
                      <a:r>
                        <a:rPr lang="de-DE" sz="1400" dirty="0" smtClean="0"/>
                        <a:t>Per necesita bedeutet so viel wie Handeln aus Einsicht oder realpolitisches</a:t>
                      </a:r>
                      <a:r>
                        <a:rPr lang="de-DE" sz="1400" baseline="0" dirty="0" smtClean="0"/>
                        <a:t> Handeln. Die Aufgabe eines Politikers ist es, mit der Zeit zu gehen, d.h. Er muss Gegenwart und Vergangenheit analysieren, um daraus die notwendigen Schlüsse zu ziehen, da die Notwendigkeit der Zeitläufe sofortiges Reagieren erfordert.</a:t>
                      </a:r>
                      <a:r>
                        <a:rPr lang="de-DE" sz="1400" dirty="0" smtClean="0"/>
                        <a:t> </a:t>
                      </a:r>
                      <a:endParaRPr lang="en-US" sz="1400" dirty="0"/>
                    </a:p>
                  </a:txBody>
                  <a:tcPr>
                    <a:lnL w="12700" cap="flat" cmpd="sng" algn="ctr">
                      <a:solidFill>
                        <a:schemeClr val="tx1"/>
                      </a:solidFill>
                      <a:prstDash val="solid"/>
                      <a:round/>
                      <a:headEnd type="none" w="med" len="med"/>
                      <a:tailEnd type="none" w="med" len="med"/>
                    </a:lnL>
                  </a:tcPr>
                </a:tc>
              </a:tr>
              <a:tr h="1309249">
                <a:tc>
                  <a:txBody>
                    <a:bodyPr/>
                    <a:lstStyle/>
                    <a:p>
                      <a:r>
                        <a:rPr lang="de-DE" dirty="0" smtClean="0"/>
                        <a:t>Occasione (Gelegenheit)</a:t>
                      </a:r>
                      <a:endParaRPr lang="en-US" dirty="0"/>
                    </a:p>
                  </a:txBody>
                  <a:tcPr>
                    <a:lnR w="12700" cap="flat" cmpd="sng" algn="ctr">
                      <a:solidFill>
                        <a:schemeClr val="tx1"/>
                      </a:solidFill>
                      <a:prstDash val="solid"/>
                      <a:round/>
                      <a:headEnd type="none" w="med" len="med"/>
                      <a:tailEnd type="none" w="med" len="med"/>
                    </a:lnR>
                  </a:tcPr>
                </a:tc>
                <a:tc>
                  <a:txBody>
                    <a:bodyPr/>
                    <a:lstStyle/>
                    <a:p>
                      <a:r>
                        <a:rPr lang="de-DE" sz="1400" dirty="0" smtClean="0"/>
                        <a:t>Der Fürst muss sich ihm bietende (historische Gelegenheiten rechtzeitig erkennen und nutzen. Er muss zum rechten Zeitpunkt handeln. Beispiel: der Fall der Mauer war die „Occasione“,</a:t>
                      </a:r>
                      <a:r>
                        <a:rPr lang="de-DE" sz="1400" baseline="0" dirty="0" smtClean="0"/>
                        <a:t> um die Wiedervereinigung zu vollziehen.</a:t>
                      </a:r>
                      <a:r>
                        <a:rPr lang="de-DE" sz="1400" dirty="0" smtClean="0"/>
                        <a:t> </a:t>
                      </a:r>
                      <a:endParaRPr lang="en-US" sz="1400" dirty="0"/>
                    </a:p>
                  </a:txBody>
                  <a:tcPr>
                    <a:lnL w="12700" cap="flat" cmpd="sng" algn="ctr">
                      <a:solidFill>
                        <a:schemeClr val="tx1"/>
                      </a:solidFill>
                      <a:prstDash val="solid"/>
                      <a:round/>
                      <a:headEnd type="none" w="med" len="med"/>
                      <a:tailEnd type="none" w="med" len="med"/>
                    </a:lnL>
                  </a:tcPr>
                </a:tc>
              </a:tr>
              <a:tr h="2327554">
                <a:tc>
                  <a:txBody>
                    <a:bodyPr/>
                    <a:lstStyle/>
                    <a:p>
                      <a:r>
                        <a:rPr lang="de-DE" dirty="0" smtClean="0"/>
                        <a:t>Virtu (persönliche Tüchtigkeit, Tapferkeit)</a:t>
                      </a:r>
                      <a:endParaRPr lang="en-US" dirty="0"/>
                    </a:p>
                  </a:txBody>
                  <a:tcPr>
                    <a:lnR w="12700" cap="flat" cmpd="sng" algn="ctr">
                      <a:solidFill>
                        <a:schemeClr val="tx1"/>
                      </a:solidFill>
                      <a:prstDash val="solid"/>
                      <a:round/>
                      <a:headEnd type="none" w="med" len="med"/>
                      <a:tailEnd type="none" w="med" len="med"/>
                    </a:lnR>
                  </a:tcPr>
                </a:tc>
                <a:tc>
                  <a:txBody>
                    <a:bodyPr/>
                    <a:lstStyle/>
                    <a:p>
                      <a:r>
                        <a:rPr lang="de-DE" sz="1400" dirty="0" smtClean="0"/>
                        <a:t>Fähigkeit</a:t>
                      </a:r>
                      <a:r>
                        <a:rPr lang="de-DE" sz="1400" baseline="0" dirty="0" smtClean="0"/>
                        <a:t> eines Fürsten, die Notwendigkeit der Zeit zu begreifen, und daraus sein Handeln zu bestimmen. Dazu gehört die Fähigkeit, die Situation zu analysieren und die Folgen einer Handlung abzuschätzen. Darüber hinaus sind die Menschenkenntnis und das Geschichtswissen des Handelnden bestimmende Faktoren. Dies alles bestimmt das Maß der Fortuna, die ein Politiker hat.</a:t>
                      </a:r>
                      <a:endParaRPr lang="en-US" sz="1400"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de-DE" dirty="0" smtClean="0"/>
              <a:t>Theorie der Dezision</a:t>
            </a:r>
            <a:r>
              <a:rPr lang="en-US" dirty="0" smtClean="0"/>
              <a:t/>
            </a:r>
            <a:br>
              <a:rPr lang="en-US" dirty="0" smtClean="0"/>
            </a:br>
            <a:endParaRPr lang="en-US" dirty="0"/>
          </a:p>
        </p:txBody>
      </p:sp>
      <p:sp>
        <p:nvSpPr>
          <p:cNvPr id="3" name="Content Placeholder 2"/>
          <p:cNvSpPr>
            <a:spLocks noGrp="1"/>
          </p:cNvSpPr>
          <p:nvPr>
            <p:ph sz="quarter" idx="1"/>
          </p:nvPr>
        </p:nvSpPr>
        <p:spPr>
          <a:xfrm>
            <a:off x="457200" y="609600"/>
            <a:ext cx="7467600" cy="5864352"/>
          </a:xfrm>
        </p:spPr>
        <p:txBody>
          <a:bodyPr>
            <a:normAutofit fontScale="77500" lnSpcReduction="20000"/>
          </a:bodyPr>
          <a:lstStyle/>
          <a:p>
            <a:r>
              <a:rPr lang="de-DE" dirty="0" smtClean="0"/>
              <a:t>Machiavelli ist ein Theoretiker der Dezision, einen Mittelweg zu suchen, das „Sowohl als auch“ ist für ihn in Bezug auf den Machterhalt immer schlecht, denn damit werden Entscheidungen hinausgeschoben, die ohnehin getroffen werden müssen (Münkler 1985, 35). </a:t>
            </a:r>
          </a:p>
          <a:p>
            <a:r>
              <a:rPr lang="de-DE" dirty="0" smtClean="0"/>
              <a:t>Zu dieser Einstellung passt Machiavellis Entschluss, nicht wie viele andere vor ihm, zu schreiben, wie es sein sollte. </a:t>
            </a:r>
          </a:p>
          <a:p>
            <a:r>
              <a:rPr lang="de-DE" dirty="0" smtClean="0"/>
              <a:t>Er nimmt vielmehr für sich in Anspruch, sich an der Realität zu orientieren und für diese Realität Handlungsanweisungen zu geben (ebd. Kap.XV)</a:t>
            </a:r>
          </a:p>
          <a:p>
            <a:r>
              <a:rPr lang="de-DE" dirty="0" smtClean="0"/>
              <a:t>Diese Realität stellt sich für Machiavelli so dar, dass die Menschen schlecht sind und jeder jederzeit versucht, für sich den größten Vorteil aus einer Situation zu ziehen, ohne dabei Rücksicht auf andere zu nehmen. (Machiavelli 1977 13 ff)</a:t>
            </a:r>
          </a:p>
          <a:p>
            <a:r>
              <a:rPr lang="de-DE" dirty="0" smtClean="0"/>
              <a:t>Daher muss der Fürst, will er an der Macht bleiben, lernen, auch „schlecht“ zu handeln. </a:t>
            </a:r>
          </a:p>
          <a:p>
            <a:r>
              <a:rPr lang="de-DE" dirty="0" smtClean="0"/>
              <a:t>Diese Fähigkeit muss er immer dann anwenden, wenn es ihm die Notwendigkeit (</a:t>
            </a:r>
            <a:r>
              <a:rPr lang="de-DE" i="1" dirty="0" smtClean="0"/>
              <a:t>necessita</a:t>
            </a:r>
            <a:r>
              <a:rPr lang="de-DE" dirty="0" smtClean="0"/>
              <a:t>) gebietet (ebd.). </a:t>
            </a:r>
          </a:p>
          <a:p>
            <a:r>
              <a:rPr lang="de-DE" dirty="0" smtClean="0"/>
              <a:t>Weiterhin empfiehlt er zum Machterhalt Opportunismus, List, Betrug und die Wahrnung des Scheins (Vgl. Machiavelli 1986, Kap. XVIII,1977, 393 </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Machiavelli Dezisionismus </a:t>
            </a:r>
            <a:endParaRPr lang="en-US" dirty="0"/>
          </a:p>
        </p:txBody>
      </p:sp>
      <p:sp>
        <p:nvSpPr>
          <p:cNvPr id="3" name="Content Placeholder 2"/>
          <p:cNvSpPr>
            <a:spLocks noGrp="1"/>
          </p:cNvSpPr>
          <p:nvPr>
            <p:ph sz="quarter" idx="1"/>
          </p:nvPr>
        </p:nvSpPr>
        <p:spPr/>
        <p:txBody>
          <a:bodyPr/>
          <a:lstStyle/>
          <a:p>
            <a:r>
              <a:rPr lang="de-DE" dirty="0" smtClean="0"/>
              <a:t>Eine Entscheidung muss herbeigeführt werden, egal wie. Im Endeffekt ist Machiavelli der Meinung, dass eine eindeutig falsche Entscheidund besser ist, als eine halbherzige Kompromisslösung. Warum? Kompromisse und Mittelwege führen nur dazu, dass ein Problem verschleppt oder seine Brisanz verkannt wird. Insofern votiert er ganz klar dafür, dass der Füürst immer eine klare Entscheidung nach dem besten Wissen, das er gerade zur Verfügung hat, fällt.</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Technik der Politik – keine moralischen Skrupel</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Das oberste Ziel der Herrschaft ist der Machterhalt. Wie dieser erreicht wird, ist völlig egal. Machiavelli geht es schlicht um eine Technik der Politik, die sich als Technik des Machterhalt erweist. </a:t>
            </a:r>
          </a:p>
          <a:p>
            <a:r>
              <a:rPr lang="de-DE" dirty="0" smtClean="0"/>
              <a:t>Alles wird der Politik untergeordnet: die Moral, ethische Werte und auch die Religion, wie er in den „Discorsi“ eindringlich vorschlägt (Machiavelli 1977, 47-50)</a:t>
            </a:r>
          </a:p>
          <a:p>
            <a:r>
              <a:rPr lang="de-DE" dirty="0" smtClean="0"/>
              <a:t>Im Fürsten macht er besonders deutlich, dass er keinerlei Erhalt von Macht geht. </a:t>
            </a:r>
          </a:p>
          <a:p>
            <a:r>
              <a:rPr lang="de-DE" dirty="0" smtClean="0"/>
              <a:t>Wenn es für den Machterhalt nötig ist, ist es auch gerechtfertigt Menschen, die einem vertrauen, in einen Hinterhalt zu locken und sie zu ermorden (Machiavelli 1986, Kap. VIII)</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Technik der Politik – keine moralischen Skrupel</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Nur wenn man alle beseitigt,die einem gefährlich werden könnten, ist die eigene Macht relativ sicher.</a:t>
            </a:r>
          </a:p>
          <a:p>
            <a:r>
              <a:rPr lang="de-DE" dirty="0" smtClean="0"/>
              <a:t>Er gibt noch weitere solche Ratschläge, die alle in die gleiche Richtung gehen: „Man muss sich daher merken, dass man die Menschen entweder mit Freundlichkeit behandeln oder unverständlich machen muss.) Kap. III </a:t>
            </a:r>
          </a:p>
          <a:p>
            <a:r>
              <a:rPr lang="de-DE" dirty="0" smtClean="0"/>
              <a:t>„Die Menschen vergessen eher den Tod ihres Vaters als die Wegnahme des väterlichen Erbes.“ (Kap. XVII) „Ein herrscher muss unliebsame Dinge auf andere abwälzen und die angenehmen sich selber vorbehalten. (ebd. Kap. XIX)</a:t>
            </a:r>
          </a:p>
          <a:p>
            <a:r>
              <a:rPr lang="de-DE" dirty="0" smtClean="0"/>
              <a:t>Münkler macht darauf aufmerksam, dass Machiavelli mit solchen Aussagen eine bewusste Provokation gegenüber der ihm vorausgegangenen politischen Theorie begeht.</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Der Zweck von Machiavellis politischer Theorie</a:t>
            </a:r>
            <a:endParaRPr lang="en-US" dirty="0"/>
          </a:p>
        </p:txBody>
      </p:sp>
      <p:sp>
        <p:nvSpPr>
          <p:cNvPr id="3" name="Content Placeholder 2"/>
          <p:cNvSpPr>
            <a:spLocks noGrp="1"/>
          </p:cNvSpPr>
          <p:nvPr>
            <p:ph sz="quarter" idx="1"/>
          </p:nvPr>
        </p:nvSpPr>
        <p:spPr>
          <a:xfrm>
            <a:off x="457200" y="1371600"/>
            <a:ext cx="7467600" cy="5102352"/>
          </a:xfrm>
        </p:spPr>
        <p:txBody>
          <a:bodyPr>
            <a:normAutofit fontScale="92500" lnSpcReduction="20000"/>
          </a:bodyPr>
          <a:lstStyle/>
          <a:p>
            <a:r>
              <a:rPr lang="de-DE" dirty="0" smtClean="0"/>
              <a:t>Welchen Zweck aber dient nun diese auf Machterwerb und Machterhalt ausgerichtet politische Theorie Machiavellis?</a:t>
            </a:r>
          </a:p>
          <a:p>
            <a:r>
              <a:rPr lang="de-DE" dirty="0" smtClean="0"/>
              <a:t>Sie zielt darauf Machiavellis anthopologischer Grundthese entsprechend den grundsätzliche korrupten Menschen in seine Schranken zu verweisen, um so eine gute staatliche Ordnung aufzubauen, die ein friedliches Zusammenleben der Menschen ermöglicht (Münkler 2004, 263-280)</a:t>
            </a:r>
          </a:p>
          <a:p>
            <a:r>
              <a:rPr lang="de-DE" dirty="0" smtClean="0"/>
              <a:t>Diese gute staatliche Ordnung kann zwei Formen annehmen, doch hängt die Form der staatlichen Machtausübung von den Ambizione der Bürger ab. Mit diesem Begriff fasst Machiavelli „das Streben nach Befriedigung der verschiedenen menschlichen Triebe“ zusammen. Sie werden von ihm „aufgrund ihrer prinzipiellen Grenzlosigkeit und Unbefriedigbarkeit verantwortlich gemacht (Münkler 2004, 274)</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Fürstenherrschaft oder Republik</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Die Form, die die staatliche Machtausübung annehmen kann, ist entweder die der Fürstenherrschaft oder die der Republik. </a:t>
            </a:r>
          </a:p>
          <a:p>
            <a:r>
              <a:rPr lang="de-DE" dirty="0" smtClean="0"/>
              <a:t>Schränken die Menschen freiwillig ihre </a:t>
            </a:r>
            <a:r>
              <a:rPr lang="de-DE" i="1" dirty="0" smtClean="0"/>
              <a:t>ambizione</a:t>
            </a:r>
            <a:r>
              <a:rPr lang="de-DE" dirty="0" smtClean="0"/>
              <a:t> auf ein gesellschaftlich verträgliches Maß ein, dann zeigt dies, dass sie mit </a:t>
            </a:r>
            <a:r>
              <a:rPr lang="de-DE" i="1" dirty="0" smtClean="0"/>
              <a:t>virtu </a:t>
            </a:r>
            <a:r>
              <a:rPr lang="de-DE" dirty="0" smtClean="0"/>
              <a:t>begabte Bürger einer demokratischen-republikanischen Gemeinschaft sind. </a:t>
            </a:r>
          </a:p>
          <a:p>
            <a:r>
              <a:rPr lang="de-DE" dirty="0" smtClean="0"/>
              <a:t>Muss aber ihre</a:t>
            </a:r>
            <a:r>
              <a:rPr lang="de-DE" i="1" dirty="0" smtClean="0"/>
              <a:t> ambizione </a:t>
            </a:r>
            <a:r>
              <a:rPr lang="de-DE" dirty="0" smtClean="0"/>
              <a:t>durch staatliche Repressalien in die Schranken verwiesen werden, so „werden die Menschen zu Untertanen dessen, der ihre </a:t>
            </a:r>
            <a:r>
              <a:rPr lang="de-DE" i="1" dirty="0" smtClean="0"/>
              <a:t>ambizione </a:t>
            </a:r>
            <a:r>
              <a:rPr lang="de-DE" dirty="0" smtClean="0"/>
              <a:t>zu limitieren vermag: </a:t>
            </a:r>
            <a:r>
              <a:rPr lang="de-DE" i="1" dirty="0" smtClean="0"/>
              <a:t>des Principe an der Spitze eines Fürstentums</a:t>
            </a:r>
            <a:r>
              <a:rPr lang="de-DE" dirty="0" smtClean="0"/>
              <a:t>“ (ebd. 275)</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Fürstenherrschaft oder Republik</a:t>
            </a:r>
            <a:endParaRPr lang="en-US" dirty="0"/>
          </a:p>
        </p:txBody>
      </p:sp>
      <p:sp>
        <p:nvSpPr>
          <p:cNvPr id="3" name="Content Placeholder 2"/>
          <p:cNvSpPr>
            <a:spLocks noGrp="1"/>
          </p:cNvSpPr>
          <p:nvPr>
            <p:ph sz="quarter" idx="1"/>
          </p:nvPr>
        </p:nvSpPr>
        <p:spPr/>
        <p:txBody>
          <a:bodyPr>
            <a:normAutofit fontScale="92500" lnSpcReduction="20000"/>
          </a:bodyPr>
          <a:lstStyle/>
          <a:p>
            <a:r>
              <a:rPr lang="de-DE" dirty="0" smtClean="0"/>
              <a:t>Diese Machtausübung eines Einzelnen ist also notwendig, wenn der Masse die </a:t>
            </a:r>
            <a:r>
              <a:rPr lang="de-DE" i="1" dirty="0" smtClean="0"/>
              <a:t>virtu</a:t>
            </a:r>
            <a:r>
              <a:rPr lang="de-DE" dirty="0" smtClean="0"/>
              <a:t> fehlt, ihre eigenen </a:t>
            </a:r>
            <a:r>
              <a:rPr lang="de-DE" i="1" dirty="0" smtClean="0"/>
              <a:t>ambizione</a:t>
            </a:r>
            <a:r>
              <a:rPr lang="de-DE" dirty="0" smtClean="0"/>
              <a:t> im Zaum zu halten. In diesem fall ist dem fürsten jedes Mittel erlaubt, um seine Macht aufrechtzuerhalten. </a:t>
            </a:r>
          </a:p>
          <a:p>
            <a:r>
              <a:rPr lang="de-DE" dirty="0" smtClean="0"/>
              <a:t>Sind die Bürger aber in der Lage, ihre ambizione freiwillig zu zügeln, so sind sie auch ind er Lage, die Macht gemeinsam in den Händen zu halten und somit die Regierungsgewalt über sich selbst auszuüben. </a:t>
            </a:r>
          </a:p>
          <a:p>
            <a:r>
              <a:rPr lang="de-DE" dirty="0" smtClean="0"/>
              <a:t>Dass Machiavelli dies für möglich hält, macht er in den </a:t>
            </a:r>
            <a:r>
              <a:rPr lang="de-DE" i="1" dirty="0" smtClean="0"/>
              <a:t>Discorsi </a:t>
            </a:r>
            <a:r>
              <a:rPr lang="de-DE" dirty="0" smtClean="0"/>
              <a:t>deutlich. Allerdings ist dazu eine Erziehung aller Bürger erforderlich, sodass diese über ein ausreichendes Maß an Tugend und Bürgersinn verfügen und so freiwillig ihre </a:t>
            </a:r>
            <a:r>
              <a:rPr lang="de-DE" i="1" dirty="0" smtClean="0"/>
              <a:t>ambizione </a:t>
            </a:r>
            <a:r>
              <a:rPr lang="de-DE" dirty="0" smtClean="0"/>
              <a:t>hintenanstellen.</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de-DE" dirty="0" smtClean="0"/>
              <a:t>Machiavellis realistischer Machtbegriff</a:t>
            </a:r>
            <a:endParaRPr lang="en-US" dirty="0"/>
          </a:p>
        </p:txBody>
      </p:sp>
      <p:sp>
        <p:nvSpPr>
          <p:cNvPr id="3" name="Content Placeholder 2"/>
          <p:cNvSpPr>
            <a:spLocks noGrp="1"/>
          </p:cNvSpPr>
          <p:nvPr>
            <p:ph sz="quarter" idx="1"/>
          </p:nvPr>
        </p:nvSpPr>
        <p:spPr>
          <a:xfrm>
            <a:off x="457200" y="914400"/>
            <a:ext cx="7467600" cy="5559552"/>
          </a:xfrm>
        </p:spPr>
        <p:txBody>
          <a:bodyPr>
            <a:normAutofit fontScale="85000" lnSpcReduction="20000"/>
          </a:bodyPr>
          <a:lstStyle/>
          <a:p>
            <a:r>
              <a:rPr lang="de-DE" dirty="0" smtClean="0"/>
              <a:t>Niccolo Machiavellis Machtbegriff orientiert sich an seinem pessimistischen Menschenbild und den realen politischen Bedingungen seiner Zeit. Daher entwirft er im „Fürsten“ eine politische Theorie der Dezision: Eine Entscheidung muss gefällt werden, ein Sowohl –als- auch führt zu keinen Ergebnissen. Die vier zentralen Begriffe seiner Theorie. </a:t>
            </a:r>
            <a:r>
              <a:rPr lang="de-DE" i="1" dirty="0" smtClean="0"/>
              <a:t>Virtu. Necessita. Occasione </a:t>
            </a:r>
            <a:r>
              <a:rPr lang="de-DE" dirty="0" smtClean="0"/>
              <a:t>und </a:t>
            </a:r>
            <a:r>
              <a:rPr lang="de-DE" i="1" dirty="0" smtClean="0"/>
              <a:t>Fortuna</a:t>
            </a:r>
            <a:r>
              <a:rPr lang="de-DE" dirty="0" smtClean="0"/>
              <a:t>, sind als Eigenschafteb von Herrschaft zu denken. Der Fürst bedarf dieser Eigenschaften in dem richtigen Verhältnis, um an die Macht zu kommen und sie zu bewahren.</a:t>
            </a:r>
          </a:p>
          <a:p>
            <a:r>
              <a:rPr lang="de-DE" dirty="0" smtClean="0"/>
              <a:t>Dabei sind alle Formen der Machtanwendung  legitim, solange sie dem Ziel des Machterwerbs und Machterhalts dienen. </a:t>
            </a:r>
          </a:p>
          <a:p>
            <a:r>
              <a:rPr lang="de-DE" dirty="0" smtClean="0"/>
              <a:t>Eigentlich bevorzugt Machiavelli die Republik. Um diese jedoch verwirklichen zu können, bedarf es der Bürger, die in ausreichendem Maße über virtu verfügen und ihre ambizione auf ein gesellschaftlich verträgliches Maß reduzieren, d.h. Darauf verzichten, selbst auf dem weg an die Macht zu kommen, den Machiavelli im Fürsten beschreibt.</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Hannah Arendt (1906-1975)</a:t>
            </a:r>
            <a:endParaRPr lang="de-DE" dirty="0"/>
          </a:p>
        </p:txBody>
      </p:sp>
      <p:sp>
        <p:nvSpPr>
          <p:cNvPr id="3" name="Content Placeholder 2"/>
          <p:cNvSpPr>
            <a:spLocks noGrp="1"/>
          </p:cNvSpPr>
          <p:nvPr>
            <p:ph idx="1"/>
          </p:nvPr>
        </p:nvSpPr>
        <p:spPr/>
        <p:txBody>
          <a:bodyPr>
            <a:normAutofit lnSpcReduction="10000"/>
          </a:bodyPr>
          <a:lstStyle/>
          <a:p>
            <a:r>
              <a:rPr lang="de-DE" dirty="0" smtClean="0"/>
              <a:t>H. Arendt ist der Überzeugung, dass alle Definitionen Unterscheidungen sind. Wir sind nicht in der Lage zu sagen, was etwas ist, ohne es zugleich von etwas anderem zu unterscheiden. So verhält es sich auch mit dem Machtbegriff. Arendt definiert Macht in der Unterscheidung von Gewalt. Für sie ist Macht die menschliche Fähigkeit, sich mit anderen zusammenzuschließen und im Einvernehmen mit ihnen zu handeln.</a:t>
            </a:r>
          </a:p>
          <a:p>
            <a:r>
              <a:rPr lang="de-DE" dirty="0" smtClean="0"/>
              <a:t>Macht ist nicht etwas, über das ein Einzelner verfügen kann, sondern sie ist immer nur im Besitz einer Gruppe und bleibt nur so lange bestehen, wie diese Gruppe existiert.</a:t>
            </a:r>
            <a:endParaRPr lang="de-DE" dirty="0"/>
          </a:p>
        </p:txBody>
      </p:sp>
    </p:spTree>
    <p:extLst>
      <p:ext uri="{BB962C8B-B14F-4D97-AF65-F5344CB8AC3E}">
        <p14:creationId xmlns="" xmlns:p14="http://schemas.microsoft.com/office/powerpoint/2010/main" val="378454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de-DE" dirty="0" smtClean="0"/>
              <a:t>Methode/Gliederung/Aufbau</a:t>
            </a:r>
            <a:endParaRPr lang="en-US" dirty="0"/>
          </a:p>
        </p:txBody>
      </p:sp>
      <p:sp>
        <p:nvSpPr>
          <p:cNvPr id="3" name="Content Placeholder 2"/>
          <p:cNvSpPr>
            <a:spLocks noGrp="1"/>
          </p:cNvSpPr>
          <p:nvPr>
            <p:ph sz="quarter" idx="1"/>
          </p:nvPr>
        </p:nvSpPr>
        <p:spPr>
          <a:xfrm>
            <a:off x="457200" y="914400"/>
            <a:ext cx="7467600" cy="5559552"/>
          </a:xfrm>
        </p:spPr>
        <p:txBody>
          <a:bodyPr>
            <a:normAutofit fontScale="70000" lnSpcReduction="20000"/>
          </a:bodyPr>
          <a:lstStyle/>
          <a:p>
            <a:r>
              <a:rPr lang="de-DE" b="1" dirty="0" smtClean="0"/>
              <a:t>Methode: </a:t>
            </a:r>
            <a:r>
              <a:rPr lang="de-DE" dirty="0" smtClean="0"/>
              <a:t>Hauptsächlich historische Texte: man muss die Texte aus „ihrer“ Zeit heraus lesen! (Histor. Herangehensweise) man kann sie aber auch</a:t>
            </a:r>
          </a:p>
          <a:p>
            <a:r>
              <a:rPr lang="de-DE" dirty="0" smtClean="0"/>
              <a:t>„Dekontextualisieren“ – Systematsche Herang. aus dem Entstehungkontext herausgenommen und als eigenständige Reaktionen des Gesellschaftssystem auf Wandlungen verstanden</a:t>
            </a:r>
          </a:p>
          <a:p>
            <a:r>
              <a:rPr lang="de-DE" dirty="0" smtClean="0"/>
              <a:t>Wir vermischen diese beiden Herangehensweisen! (strukturelle und analytische Dimension berachtet) – keine absoluten Wahrheiten</a:t>
            </a:r>
          </a:p>
          <a:p>
            <a:r>
              <a:rPr lang="de-DE" dirty="0" smtClean="0"/>
              <a:t>Kritisches Nachdenken, Hinterfragen, eigene Interpretation: nicht „auswendig“ gelernt werden(Pythagoras) – keine definitive Definition von „Gerechtigkeit“ – „Freiheit“</a:t>
            </a:r>
          </a:p>
          <a:p>
            <a:r>
              <a:rPr lang="de-DE" dirty="0" smtClean="0"/>
              <a:t>Hermeneutik: Kunst des Auslegens, Erklärens, meth. Erklärung des Verstehens-Lehre vom Verstehen   (Lebenssituation, Spreche, Überlieferung) – Überlieferungsprozess des zu verstehenden Gegenstandes ist ein sprachlicher Akt : Sprache ist das Medium von Herrschaft u. Macht: Sinnzusammenhang konstruiert sich  aus Sprache, Arbeit und Herrschaft (Habermas)</a:t>
            </a:r>
          </a:p>
          <a:p>
            <a:r>
              <a:rPr lang="de-DE" b="1" dirty="0" smtClean="0"/>
              <a:t>Gliederung/Aufbau: </a:t>
            </a:r>
          </a:p>
          <a:p>
            <a:r>
              <a:rPr lang="de-DE" dirty="0" smtClean="0"/>
              <a:t>Grundbegriffe der Politischen Theorie</a:t>
            </a:r>
          </a:p>
          <a:p>
            <a:r>
              <a:rPr lang="de-DE" dirty="0" smtClean="0"/>
              <a:t>Politische Ideengeschichte</a:t>
            </a:r>
          </a:p>
          <a:p>
            <a:r>
              <a:rPr lang="de-DE" dirty="0" smtClean="0"/>
              <a:t>Grundelemente der Politik</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t>Macht, Gewalt und Stärke</a:t>
            </a:r>
            <a:endParaRPr lang="de-DE" dirty="0"/>
          </a:p>
        </p:txBody>
      </p:sp>
      <p:sp>
        <p:nvSpPr>
          <p:cNvPr id="3" name="Content Placeholder 2"/>
          <p:cNvSpPr>
            <a:spLocks noGrp="1"/>
          </p:cNvSpPr>
          <p:nvPr>
            <p:ph idx="1"/>
          </p:nvPr>
        </p:nvSpPr>
        <p:spPr/>
        <p:txBody>
          <a:bodyPr>
            <a:normAutofit/>
          </a:bodyPr>
          <a:lstStyle/>
          <a:p>
            <a:r>
              <a:rPr lang="de-DE" dirty="0" smtClean="0"/>
              <a:t>Ein „mächtiger Mann“ ist in der Wirklichkeit von einer Gruppe von Personen ermächtigt, sie hat ihm also ihre Macht verliehen.</a:t>
            </a:r>
          </a:p>
          <a:p>
            <a:r>
              <a:rPr lang="de-DE" dirty="0" smtClean="0"/>
              <a:t>Löst sich die Gruppe auf, löst sich mit ihr die Macht des Machthabers auf. Stärke andererseits kommt einer einzelnen Person zu, sie ist eine individuelle Eigenschaft, die sich zwar im Vergleich mit anderen Personen messen lässt, aber dennoch unabhängig von den anderen ist.</a:t>
            </a:r>
          </a:p>
          <a:p>
            <a:r>
              <a:rPr lang="de-DE" dirty="0" smtClean="0"/>
              <a:t>Jedoch kann die Stärke nie der Macht (der vielen) standhalten, da sie „durch schiere Zahl überwältigt“ wird</a:t>
            </a:r>
            <a:endParaRPr lang="de-DE" dirty="0"/>
          </a:p>
        </p:txBody>
      </p:sp>
    </p:spTree>
    <p:extLst>
      <p:ext uri="{BB962C8B-B14F-4D97-AF65-F5344CB8AC3E}">
        <p14:creationId xmlns="" xmlns:p14="http://schemas.microsoft.com/office/powerpoint/2010/main" val="4785308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 Gewalt und Stärke</a:t>
            </a:r>
            <a:endParaRPr lang="de-DE" dirty="0"/>
          </a:p>
        </p:txBody>
      </p:sp>
      <p:sp>
        <p:nvSpPr>
          <p:cNvPr id="3" name="Content Placeholder 2"/>
          <p:cNvSpPr>
            <a:spLocks noGrp="1"/>
          </p:cNvSpPr>
          <p:nvPr>
            <p:ph idx="1"/>
          </p:nvPr>
        </p:nvSpPr>
        <p:spPr/>
        <p:txBody>
          <a:bodyPr/>
          <a:lstStyle/>
          <a:p>
            <a:r>
              <a:rPr lang="de-DE" dirty="0" smtClean="0"/>
              <a:t>Gewalt ist „durch ihren instrumentalen Charakter gekennzeichnet und steht „dem Phänomen der Stärke am nächsten.“ Macht ist also im Gegensatz zu Gewalt und Stärke kein Gehorsamnsverhältnis, sondern sie ist immer ein Kollektivphänomen. Dementsprechend definiert Arendt auch, dass Macht der menschlichen Fähigkeit entspricht gemeinsam einvernehmlich zu handeln.</a:t>
            </a:r>
          </a:p>
        </p:txBody>
      </p:sp>
    </p:spTree>
    <p:extLst>
      <p:ext uri="{BB962C8B-B14F-4D97-AF65-F5344CB8AC3E}">
        <p14:creationId xmlns="" xmlns:p14="http://schemas.microsoft.com/office/powerpoint/2010/main" val="42527373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de-DE" dirty="0" smtClean="0"/>
              <a:t>Definition: Gewalt, Stärke, Macht</a:t>
            </a:r>
            <a:endParaRPr lang="de-DE" dirty="0"/>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de-DE" dirty="0" smtClean="0"/>
              <a:t>Definitionen funktionieren immer nur über Unterscheidungen. Insofern definiert Arendt „Macht“ im Unterschied zu „Gewalt und Stärke“</a:t>
            </a:r>
          </a:p>
          <a:p>
            <a:r>
              <a:rPr lang="de-DE" dirty="0" smtClean="0"/>
              <a:t>Anders als Gewalt und Stärke kann Macht niemlas nur von einer Person besessen werden, sondern immer nur von einer Gruppe von Menschen.</a:t>
            </a:r>
          </a:p>
          <a:p>
            <a:r>
              <a:rPr lang="de-DE" dirty="0" smtClean="0"/>
              <a:t>Gewalt ist Mittel zum Zweck, wohingegen Macht Zweck an sich ist.</a:t>
            </a:r>
          </a:p>
          <a:p>
            <a:r>
              <a:rPr lang="de-DE" dirty="0" smtClean="0"/>
              <a:t>Stärke ist eine individuelle Eigenschaft, die der Macht der vielen/einer Gruppe aber nichts entgegenzusetzen hat.</a:t>
            </a:r>
          </a:p>
          <a:p>
            <a:r>
              <a:rPr lang="de-DE" dirty="0" smtClean="0"/>
              <a:t>Stärke und Gewalt sind Gehrosamsverhältnisse, Macht dagegen ist ein Kollektivphänomen und basiert auf der Fähigkeit der Menschen, gemeinsam zu handeln. </a:t>
            </a:r>
            <a:endParaRPr lang="de-DE" dirty="0"/>
          </a:p>
        </p:txBody>
      </p:sp>
    </p:spTree>
    <p:extLst>
      <p:ext uri="{BB962C8B-B14F-4D97-AF65-F5344CB8AC3E}">
        <p14:creationId xmlns="" xmlns:p14="http://schemas.microsoft.com/office/powerpoint/2010/main" val="33568091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de-DE" dirty="0" smtClean="0"/>
              <a:t>Macht als Selbstzweck</a:t>
            </a:r>
            <a:endParaRPr lang="de-DE" dirty="0"/>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r>
              <a:rPr lang="de-DE" dirty="0" smtClean="0"/>
              <a:t>Arendt konzediert, dass Macht und Gewalt, aber auch Stärke, meist gemeinsam auftreten und selten alleine anzutreffen sind, sie wehrt sich aber gegen den sich aufdrängenden Eindruck, dass Gewalt die Vorbedingung für Macht sei und „Macht nichts anderes als die Fassade, hinter der die Gewalt sich verbirgt.</a:t>
            </a:r>
          </a:p>
          <a:p>
            <a:r>
              <a:rPr lang="de-DE" dirty="0" smtClean="0"/>
              <a:t>Wie Friede ist auch Macht Selbstzweck und etwas Absolutes. Sie wohnt allen menschlichen Gemeinschaften inne.</a:t>
            </a:r>
          </a:p>
          <a:p>
            <a:r>
              <a:rPr lang="de-DE" dirty="0" smtClean="0"/>
              <a:t>Das Einzige, was sie wirklich braucht, ist Legitimität.</a:t>
            </a:r>
          </a:p>
          <a:p>
            <a:r>
              <a:rPr lang="de-DE" dirty="0" smtClean="0"/>
              <a:t>Die Legitimität beruht auf den Gründen, aus denen heraus sich Menschen zu einer Gemeinschaft zusammengeschlossen haben.</a:t>
            </a:r>
          </a:p>
          <a:p>
            <a:r>
              <a:rPr lang="de-DE" dirty="0" smtClean="0"/>
              <a:t>Der Ursprung der Legitimität liegt also in den wechselseitigen, kollektiven Handlungen der Gemeinschaft, die zu ihrem Zusammenschluss führten.</a:t>
            </a:r>
          </a:p>
          <a:p>
            <a:r>
              <a:rPr lang="de-DE" dirty="0" smtClean="0"/>
              <a:t>Machtansprüche legitimieren sich in der Regel durch die Berufung auf die Vergangenheit, während der Einsatz von Gewalt meist mit Zwecken legitimiert wird, die in der Zukunft liegen.</a:t>
            </a:r>
          </a:p>
          <a:p>
            <a:r>
              <a:rPr lang="de-DE" dirty="0" smtClean="0"/>
              <a:t>Macht ist ein Selbstzweck, daher kann sie nicht durch einen Zweck, der in der Zukunft liegt, gerechtfertig werden, Gewalt hingegen sehr wohl.</a:t>
            </a:r>
          </a:p>
          <a:p>
            <a:r>
              <a:rPr lang="de-DE" dirty="0" smtClean="0"/>
              <a:t>So rechtfertigen die USA und GB z.B. Den Einsatz von Gewalt im Irak und damit, dass er dem Land in der Zukunft die Demokratie bringen werde.</a:t>
            </a:r>
            <a:endParaRPr lang="de-DE" dirty="0"/>
          </a:p>
        </p:txBody>
      </p:sp>
    </p:spTree>
    <p:extLst>
      <p:ext uri="{BB962C8B-B14F-4D97-AF65-F5344CB8AC3E}">
        <p14:creationId xmlns="" xmlns:p14="http://schemas.microsoft.com/office/powerpoint/2010/main" val="33078484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Macht und die anderen Schlüsselbegriffe der Theorie Arendts</a:t>
            </a:r>
            <a:endParaRPr lang="de-DE" dirty="0"/>
          </a:p>
        </p:txBody>
      </p:sp>
      <p:sp>
        <p:nvSpPr>
          <p:cNvPr id="3" name="Content Placeholder 2"/>
          <p:cNvSpPr>
            <a:spLocks noGrp="1"/>
          </p:cNvSpPr>
          <p:nvPr>
            <p:ph idx="1"/>
          </p:nvPr>
        </p:nvSpPr>
        <p:spPr/>
        <p:txBody>
          <a:bodyPr>
            <a:normAutofit/>
          </a:bodyPr>
          <a:lstStyle/>
          <a:p>
            <a:r>
              <a:rPr lang="de-DE" dirty="0" smtClean="0"/>
              <a:t>Um Arendts Machtverständnis in seiner Breite zu verstehen, ist es wichtig „Macht“ in Bezug zu den anderen Schlüsselbegriffen ihrer Philosophie zu setzen, die sie in ihrem Buch „The Human Condition“ entwickelt:</a:t>
            </a:r>
          </a:p>
          <a:p>
            <a:r>
              <a:rPr lang="de-DE" dirty="0" smtClean="0"/>
              <a:t>Pluralität</a:t>
            </a:r>
          </a:p>
          <a:p>
            <a:r>
              <a:rPr lang="de-DE" dirty="0" smtClean="0"/>
              <a:t>Handeln</a:t>
            </a:r>
          </a:p>
          <a:p>
            <a:r>
              <a:rPr lang="de-DE" dirty="0" smtClean="0"/>
              <a:t>Öffentlichkeit</a:t>
            </a:r>
          </a:p>
          <a:p>
            <a:r>
              <a:rPr lang="de-DE" dirty="0" smtClean="0"/>
              <a:t>Versprechen</a:t>
            </a:r>
          </a:p>
          <a:p>
            <a:endParaRPr lang="de-DE" dirty="0"/>
          </a:p>
        </p:txBody>
      </p:sp>
    </p:spTree>
    <p:extLst>
      <p:ext uri="{BB962C8B-B14F-4D97-AF65-F5344CB8AC3E}">
        <p14:creationId xmlns="" xmlns:p14="http://schemas.microsoft.com/office/powerpoint/2010/main" val="40009374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de-DE" dirty="0" smtClean="0"/>
              <a:t>3 Aspekte des menschlichen Daseins</a:t>
            </a:r>
            <a:endParaRPr lang="de-DE"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de-DE" dirty="0" smtClean="0"/>
              <a:t>Diese zentralen Begriffe stehen in Bezug zu den drei fundamentalen Aspekte des menschlichen Daseins, die Arendt nennt:</a:t>
            </a:r>
          </a:p>
          <a:p>
            <a:r>
              <a:rPr lang="de-DE" dirty="0" smtClean="0"/>
              <a:t>1. das biologische Leben selbst, d.h. </a:t>
            </a:r>
            <a:r>
              <a:rPr lang="de-DE" dirty="0"/>
              <a:t>d</a:t>
            </a:r>
            <a:r>
              <a:rPr lang="de-DE" dirty="0" smtClean="0"/>
              <a:t>er Prozess des Geborenwerdens, Aufwachens, Altwerdenes und Sterbens, also der schlichte Lebenszyklus;</a:t>
            </a:r>
          </a:p>
          <a:p>
            <a:r>
              <a:rPr lang="de-DE" dirty="0" smtClean="0"/>
              <a:t>2. die Weltlichkeit: Sie stellt das Beziehungsgefüge dar, durch das die Menschen in ihre Gemeinschaft eingefügt sind und ist etwas rein Soziales und Politisches;</a:t>
            </a:r>
          </a:p>
          <a:p>
            <a:r>
              <a:rPr lang="de-DE" dirty="0" smtClean="0"/>
              <a:t>3. die Pluralität, aus der Macht als Kollektivphänomen resultiert. Pluralität als Grundbedingung des menschlichen Lebens rührt daher: „that men, not Man, live on the earth and inhabit the world.“</a:t>
            </a:r>
          </a:p>
          <a:p>
            <a:r>
              <a:rPr lang="de-DE" dirty="0" smtClean="0"/>
              <a:t>Pluralität hat einen doppelten Charakter: Gleichheit und Unterscheidung. Wir sind alle gleich, d.h. Menschen. Allerdings unterscheiden wir uns darin, dass nie jeman so ist wie ein anderer, der gelebt hat, lebt oder leben wird.</a:t>
            </a:r>
            <a:endParaRPr lang="de-DE" dirty="0"/>
          </a:p>
        </p:txBody>
      </p:sp>
    </p:spTree>
    <p:extLst>
      <p:ext uri="{BB962C8B-B14F-4D97-AF65-F5344CB8AC3E}">
        <p14:creationId xmlns="" xmlns:p14="http://schemas.microsoft.com/office/powerpoint/2010/main" val="15568184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Vita activa</a:t>
            </a:r>
            <a:endParaRPr lang="de-DE" dirty="0"/>
          </a:p>
        </p:txBody>
      </p:sp>
      <p:sp>
        <p:nvSpPr>
          <p:cNvPr id="3" name="Content Placeholder 2"/>
          <p:cNvSpPr>
            <a:spLocks noGrp="1"/>
          </p:cNvSpPr>
          <p:nvPr>
            <p:ph idx="1"/>
          </p:nvPr>
        </p:nvSpPr>
        <p:spPr/>
        <p:txBody>
          <a:bodyPr>
            <a:normAutofit/>
          </a:bodyPr>
          <a:lstStyle/>
          <a:p>
            <a:r>
              <a:rPr lang="de-DE" dirty="0" smtClean="0"/>
              <a:t>Jeder dieser drei Aspekte korrespondiert mit einer menschlichen Aktivität, die zusammen die </a:t>
            </a:r>
            <a:r>
              <a:rPr lang="de-DE" i="1" dirty="0" smtClean="0"/>
              <a:t>Vita activa </a:t>
            </a:r>
            <a:r>
              <a:rPr lang="de-DE" dirty="0" smtClean="0"/>
              <a:t>ausmachen.</a:t>
            </a:r>
          </a:p>
          <a:p>
            <a:r>
              <a:rPr lang="de-DE" dirty="0" smtClean="0"/>
              <a:t>Das biologische Leben korrespondiert mit Arbeit, die Weltlichkeit mit Herstellen und  die Pluralität mit Handeln. Handeln ist die einzige Aktivität, die direkt zwischen Menschen stattfindet.</a:t>
            </a:r>
          </a:p>
          <a:p>
            <a:r>
              <a:rPr lang="de-DE" dirty="0" smtClean="0"/>
              <a:t>Insofern öffnet sich die politische Spähere der Öffentlichkeit direkt aus dem Handeln der Menschen, die dort in der Pluralität zugleich gleich und verschieden sind.</a:t>
            </a:r>
            <a:endParaRPr lang="de-DE" dirty="0"/>
          </a:p>
        </p:txBody>
      </p:sp>
    </p:spTree>
    <p:extLst>
      <p:ext uri="{BB962C8B-B14F-4D97-AF65-F5344CB8AC3E}">
        <p14:creationId xmlns="" xmlns:p14="http://schemas.microsoft.com/office/powerpoint/2010/main" val="18827742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de-DE" dirty="0" smtClean="0"/>
              <a:t>Macht als Kollektivphänomen</a:t>
            </a:r>
            <a:endParaRPr lang="de-DE" dirty="0"/>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de-DE" dirty="0" smtClean="0"/>
              <a:t>Macht als Kollektivphänomen hat vier Aspekte: Handeln, Pluralität, Öffentlichkeit und Versprechen.</a:t>
            </a:r>
          </a:p>
          <a:p>
            <a:r>
              <a:rPr lang="de-DE" dirty="0" smtClean="0"/>
              <a:t>Macht entspricht der menschlichen Fähigkeit, gemeinsam zu handeln.</a:t>
            </a:r>
          </a:p>
          <a:p>
            <a:r>
              <a:rPr lang="de-DE" dirty="0" smtClean="0"/>
              <a:t>Pluralität und Öffentlichkeit sind die Grundkonstanten des menschlichen Miteinanders, die es den Menschen erst ermöglichen, dieses Handeln gemeinsam zu gestalten. </a:t>
            </a:r>
          </a:p>
          <a:p>
            <a:r>
              <a:rPr lang="de-DE" dirty="0" smtClean="0"/>
              <a:t>Das Versprechen, zu kooperieren, stellt die nötige Verbindlichkeit her und kann zugleich an sichändernde Umstände angepasst werden; so wird langfristiges gemeinsames Handeln möglich.</a:t>
            </a:r>
          </a:p>
          <a:p>
            <a:r>
              <a:rPr lang="de-DE" dirty="0" smtClean="0"/>
              <a:t>Die Macht entsteht durch gemeinsames Handeln in der Öffentlichkeit, macht diese aber auch zugleich erst möglich. Macht baut auf Wechselseitigkeit auf.</a:t>
            </a:r>
            <a:endParaRPr lang="de-DE" dirty="0"/>
          </a:p>
        </p:txBody>
      </p:sp>
    </p:spTree>
    <p:extLst>
      <p:ext uri="{BB962C8B-B14F-4D97-AF65-F5344CB8AC3E}">
        <p14:creationId xmlns="" xmlns:p14="http://schemas.microsoft.com/office/powerpoint/2010/main" val="239276876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de-DE" dirty="0" smtClean="0"/>
              <a:t>Die zwei Existenzformen der Macht</a:t>
            </a:r>
            <a:endParaRPr lang="de-DE" dirty="0"/>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de-DE" dirty="0" smtClean="0"/>
              <a:t>Pluralität, Handeln und Öffentlichkeit sind in zwei Weisen mit Macht verbunden.</a:t>
            </a:r>
          </a:p>
          <a:p>
            <a:r>
              <a:rPr lang="de-DE" dirty="0" smtClean="0"/>
              <a:t>Einerseits existiert Macht, sobald zwei Menschen miteinander „handeln“. Insofern ist Macht das Ergebnis der Handelnden.</a:t>
            </a:r>
          </a:p>
          <a:p>
            <a:r>
              <a:rPr lang="de-DE" dirty="0" smtClean="0"/>
              <a:t>Andererseits ist Macht die Bedingung der Möglichkeit des Handelns: „Power preserves the public realm and the space of appearance.“ (Macht bewahrt die öffentliche Sphäre und den Ort des Erscheinens/Auftretens) </a:t>
            </a:r>
          </a:p>
          <a:p>
            <a:r>
              <a:rPr lang="de-DE" dirty="0" smtClean="0"/>
              <a:t>Macht entsteht also scheinbar paradox, aus der kollektiven Handlung in der Öffentlichkeit und macht diese gleichzeitigkeit erst möglich.</a:t>
            </a:r>
          </a:p>
          <a:p>
            <a:r>
              <a:rPr lang="de-DE" dirty="0" smtClean="0"/>
              <a:t>Die Macht besteht nur so lange, wie die öffentliche Sphäre existiert.</a:t>
            </a:r>
            <a:endParaRPr lang="de-DE" dirty="0"/>
          </a:p>
        </p:txBody>
      </p:sp>
    </p:spTree>
    <p:extLst>
      <p:ext uri="{BB962C8B-B14F-4D97-AF65-F5344CB8AC3E}">
        <p14:creationId xmlns="" xmlns:p14="http://schemas.microsoft.com/office/powerpoint/2010/main" val="16705899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de-DE" dirty="0" smtClean="0"/>
              <a:t>Kollektives Handeln</a:t>
            </a:r>
            <a:endParaRPr lang="de-DE"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de-DE" dirty="0" smtClean="0"/>
              <a:t>Eine weitere Vorraussetzung ist das Versprechen, das auf Gegenseitigkeit beruht. </a:t>
            </a:r>
          </a:p>
          <a:p>
            <a:r>
              <a:rPr lang="de-DE" dirty="0" smtClean="0"/>
              <a:t>Politische Gemeinschaften existieren also nicht dadurch, dass sie eine gemeinsame Identität oder ein gemeinsames Wesen haben, sondern durch das Versprechen, zu kooperieren, um gemeinsame politische Ziele zu erreichen. </a:t>
            </a:r>
          </a:p>
          <a:p>
            <a:r>
              <a:rPr lang="de-DE" dirty="0" smtClean="0"/>
              <a:t>Das Besondere an Arendts Kozeption des Versprechens ist, dass es nur einen provisorischen Charakter hat und immer den Umständen entsprechend angepasst werden kann. </a:t>
            </a:r>
          </a:p>
          <a:p>
            <a:r>
              <a:rPr lang="de-DE" dirty="0" smtClean="0"/>
              <a:t>Kann es das nicht, dann verliert es seine bindende Kraft.</a:t>
            </a:r>
          </a:p>
          <a:p>
            <a:r>
              <a:rPr lang="de-DE" dirty="0" smtClean="0"/>
              <a:t>Um Macht erfolgreichaufzubauen, müssen die Versprechen auf den gegenseitigen Beziehungen der Handelnden beruhen, wie Arendt am Beispiel der Amerikanischen Revolution verdeutlicht: Für deren Akteure kam Macht dort zustande, „wo Menschen zusammmenkommen und sich selbst durch Versprechen, Verträge und gegenseitige Gelöbnisse binden.</a:t>
            </a:r>
          </a:p>
          <a:p>
            <a:r>
              <a:rPr lang="de-DE" dirty="0" smtClean="0"/>
              <a:t>Nur solche Macht, die auf Wechselseitigkeit und gegenseitigkeit aufbaut, ist echte legitime Macht.  </a:t>
            </a:r>
            <a:endParaRPr lang="de-DE" dirty="0"/>
          </a:p>
        </p:txBody>
      </p:sp>
    </p:spTree>
    <p:extLst>
      <p:ext uri="{BB962C8B-B14F-4D97-AF65-F5344CB8AC3E}">
        <p14:creationId xmlns="" xmlns:p14="http://schemas.microsoft.com/office/powerpoint/2010/main" val="400694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000" i="1" u="sng" dirty="0" smtClean="0"/>
              <a:t>Eine kleine Fächergeschichte: Staatswissenschaften – Geschichte – Politikwissenschaft</a:t>
            </a:r>
            <a:endParaRPr lang="en-US" sz="2000" dirty="0"/>
          </a:p>
        </p:txBody>
      </p:sp>
      <p:sp>
        <p:nvSpPr>
          <p:cNvPr id="3" name="Content Placeholder 2"/>
          <p:cNvSpPr>
            <a:spLocks noGrp="1"/>
          </p:cNvSpPr>
          <p:nvPr>
            <p:ph sz="quarter" idx="1"/>
          </p:nvPr>
        </p:nvSpPr>
        <p:spPr/>
        <p:txBody>
          <a:bodyPr>
            <a:normAutofit fontScale="77500" lnSpcReduction="20000"/>
          </a:bodyPr>
          <a:lstStyle/>
          <a:p>
            <a:r>
              <a:rPr lang="de-DE" dirty="0" smtClean="0"/>
              <a:t>Die drei Disziplinen erscheinen heute in verschiedenen Fakultäten. Sind sie immer auch klar voneinander getrennt gewesen? </a:t>
            </a:r>
            <a:endParaRPr lang="en-US" dirty="0" smtClean="0"/>
          </a:p>
          <a:p>
            <a:r>
              <a:rPr lang="de-DE" dirty="0" smtClean="0"/>
              <a:t>Zwischen ihnen besteht eine ‚</a:t>
            </a:r>
            <a:r>
              <a:rPr lang="de-DE" i="1" dirty="0" smtClean="0"/>
              <a:t>genealogische’</a:t>
            </a:r>
            <a:r>
              <a:rPr lang="de-DE" dirty="0" smtClean="0"/>
              <a:t> Verbindung, bzw. sie haben gemeinsame Wurzeln in zwei der alten Fakultäten, </a:t>
            </a:r>
            <a:r>
              <a:rPr lang="de-DE" b="1" dirty="0" smtClean="0"/>
              <a:t>Jurisprudenz </a:t>
            </a:r>
            <a:r>
              <a:rPr lang="de-DE" dirty="0" smtClean="0"/>
              <a:t>und </a:t>
            </a:r>
            <a:r>
              <a:rPr lang="de-DE" b="1" dirty="0" smtClean="0"/>
              <a:t>Philosophie. </a:t>
            </a:r>
          </a:p>
          <a:p>
            <a:r>
              <a:rPr lang="de-DE" dirty="0" smtClean="0"/>
              <a:t>Ihre Abtrennung, die Trennung der </a:t>
            </a:r>
            <a:r>
              <a:rPr lang="de-DE" b="1" i="1" dirty="0" smtClean="0"/>
              <a:t>Geschichte</a:t>
            </a:r>
            <a:r>
              <a:rPr lang="de-DE" dirty="0" smtClean="0"/>
              <a:t> und schließlich auch der</a:t>
            </a:r>
            <a:r>
              <a:rPr lang="de-DE" b="1" dirty="0" smtClean="0"/>
              <a:t> </a:t>
            </a:r>
            <a:r>
              <a:rPr lang="de-DE" b="1" i="1" dirty="0" smtClean="0"/>
              <a:t>Soziologie</a:t>
            </a:r>
            <a:r>
              <a:rPr lang="de-DE" b="1" dirty="0" smtClean="0"/>
              <a:t> </a:t>
            </a:r>
            <a:r>
              <a:rPr lang="de-DE" dirty="0" smtClean="0"/>
              <a:t>und der </a:t>
            </a:r>
            <a:r>
              <a:rPr lang="de-DE" b="1" i="1" dirty="0" smtClean="0"/>
              <a:t>Politologie </a:t>
            </a:r>
            <a:r>
              <a:rPr lang="de-DE" dirty="0" smtClean="0"/>
              <a:t>aus dem administrativen Verband der beiden klassischen Fakultäten erfolgte erst spät, im 19. und 20. Jh., und damit hängen auch Similitäten wie Kontingenzen im Lehrkorpus zusammen. So erklären sich z.B. die allen drei Disziplinen gemeinsamen, kontinuierlichen Rückgriffe auf die griechische Philosophie des Altertums, auf das seit der Karolingerzeit so genannte Römische Recht, auf die Staatslehre des hl. </a:t>
            </a:r>
            <a:r>
              <a:rPr lang="de-DE" cap="small" dirty="0" smtClean="0"/>
              <a:t>Augustinus</a:t>
            </a:r>
            <a:r>
              <a:rPr lang="de-DE" dirty="0" smtClean="0"/>
              <a:t> und des Thomas von </a:t>
            </a:r>
            <a:r>
              <a:rPr lang="de-DE" cap="small" dirty="0" smtClean="0"/>
              <a:t>Aquino</a:t>
            </a:r>
            <a:r>
              <a:rPr lang="de-DE" dirty="0" smtClean="0"/>
              <a:t>, vor allem aber auf die frühmodernen Staatstheorien von </a:t>
            </a:r>
            <a:r>
              <a:rPr lang="de-DE" cap="small" dirty="0" smtClean="0"/>
              <a:t>Machiavelli, Hobbes, Locke, Pufendorf, Montesquieu, Rousseau</a:t>
            </a:r>
            <a:r>
              <a:rPr lang="de-DE" dirty="0" smtClean="0"/>
              <a:t> und anderen. </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de-DE" dirty="0" smtClean="0"/>
              <a:t>Zusammenfassung</a:t>
            </a:r>
            <a:endParaRPr lang="de-DE" dirty="0"/>
          </a:p>
        </p:txBody>
      </p:sp>
      <p:sp>
        <p:nvSpPr>
          <p:cNvPr id="3" name="Content Placeholder 2"/>
          <p:cNvSpPr>
            <a:spLocks noGrp="1"/>
          </p:cNvSpPr>
          <p:nvPr>
            <p:ph idx="1"/>
          </p:nvPr>
        </p:nvSpPr>
        <p:spPr>
          <a:xfrm>
            <a:off x="457200" y="838200"/>
            <a:ext cx="7467600" cy="5635752"/>
          </a:xfrm>
        </p:spPr>
        <p:txBody>
          <a:bodyPr>
            <a:normAutofit fontScale="70000" lnSpcReduction="20000"/>
          </a:bodyPr>
          <a:lstStyle/>
          <a:p>
            <a:r>
              <a:rPr lang="de-DE" dirty="0" smtClean="0"/>
              <a:t>Arendt definiert Macht in der Unterscheidung von Gewalt. Während Gewalt ein Gehorsmasverhältnis vorraussetzt, benötigt Macht eine menschliche Gemeinschaft, denn Macht ist die menschliche Fähigkeit, sich mit anderen zusammenzuschließen und im Einvernehmen mit ihnen zu handeln. Macht ist also ein Kollektivphänomen, das der Eigenschaft des Menschen als geselliges Wesen (Aristoteles) entspricht.</a:t>
            </a:r>
          </a:p>
          <a:p>
            <a:r>
              <a:rPr lang="de-DE" dirty="0" smtClean="0"/>
              <a:t>Macht ist ein Zweck an sich und existiert in jeder menschlichen Gemeinschaft.</a:t>
            </a:r>
          </a:p>
          <a:p>
            <a:r>
              <a:rPr lang="de-DE" dirty="0" smtClean="0"/>
              <a:t>Daher bedarf sie der Legitimität.</a:t>
            </a:r>
          </a:p>
          <a:p>
            <a:r>
              <a:rPr lang="de-DE" dirty="0" smtClean="0"/>
              <a:t>Diese wurzelt in den wechselseitigen, kollektiven Handlungen der Gemeinschaft.</a:t>
            </a:r>
          </a:p>
          <a:p>
            <a:r>
              <a:rPr lang="de-DE" dirty="0" smtClean="0"/>
              <a:t>Pluralität, Handeln, Öffentlichkeit und Versprechen sind weitere Schlüsselberiffe der Philosophie Arendts.</a:t>
            </a:r>
          </a:p>
          <a:p>
            <a:r>
              <a:rPr lang="de-DE" dirty="0" smtClean="0"/>
              <a:t>Macht entsteht aus der kollektiven Handlun in der Öffentlichkeit undmacht diese gleichzeitig erst möglich.</a:t>
            </a:r>
          </a:p>
          <a:p>
            <a:r>
              <a:rPr lang="de-DE" dirty="0" smtClean="0"/>
              <a:t>Die Macht besteht nur so lange, wie die öffentliche Spähre existiert.</a:t>
            </a:r>
          </a:p>
          <a:p>
            <a:r>
              <a:rPr lang="de-DE" dirty="0" smtClean="0"/>
              <a:t>Politische Gemeinschaften existieren durch das Versprechen ihrer Mitglieder, zusammenzuarbeiten, um gemeinsame politische Ziele zu erreichen.</a:t>
            </a:r>
          </a:p>
          <a:p>
            <a:r>
              <a:rPr lang="de-DE" dirty="0" smtClean="0"/>
              <a:t>Macht ist nur dann erfolgreich zu generieren, wenn die Versprechen auf gegenseitigen Beziehungen der Handelnden beruhen.</a:t>
            </a:r>
            <a:endParaRPr lang="de-DE" dirty="0"/>
          </a:p>
        </p:txBody>
      </p:sp>
    </p:spTree>
    <p:extLst>
      <p:ext uri="{BB962C8B-B14F-4D97-AF65-F5344CB8AC3E}">
        <p14:creationId xmlns="" xmlns:p14="http://schemas.microsoft.com/office/powerpoint/2010/main" val="7118968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Michel Foucault 1926-1984</a:t>
            </a:r>
            <a:endParaRPr lang="en-US" dirty="0"/>
          </a:p>
        </p:txBody>
      </p:sp>
      <p:sp>
        <p:nvSpPr>
          <p:cNvPr id="3" name="Content Placeholder 2"/>
          <p:cNvSpPr>
            <a:spLocks noGrp="1"/>
          </p:cNvSpPr>
          <p:nvPr>
            <p:ph sz="quarter" idx="1"/>
          </p:nvPr>
        </p:nvSpPr>
        <p:spPr/>
        <p:txBody>
          <a:bodyPr/>
          <a:lstStyle/>
          <a:p>
            <a:r>
              <a:rPr lang="de-DE" dirty="0" smtClean="0"/>
              <a:t>Studierte an der Ecole Normale Superieure in Paris Philosophie und Psychologie.</a:t>
            </a:r>
          </a:p>
          <a:p>
            <a:r>
              <a:rPr lang="de-DE" dirty="0" smtClean="0"/>
              <a:t>War Kulturvertreter Frankreichs im Ausland (55-60) erhielt er vor seiner Disputation einen Ruf an die Universität von Clermont-Ferrand.</a:t>
            </a:r>
          </a:p>
          <a:p>
            <a:r>
              <a:rPr lang="de-DE" dirty="0" smtClean="0"/>
              <a:t>Promovierte 1961 mit „Wahnsinn und Gesellschaft“</a:t>
            </a:r>
          </a:p>
          <a:p>
            <a:r>
              <a:rPr lang="de-DE" dirty="0" smtClean="0"/>
              <a:t>1970 erhielt er einen Ruf auf eine Professur für die Erforschung der Geschichte der Denksysteme am Pariser College de France.</a:t>
            </a:r>
          </a:p>
          <a:p>
            <a:r>
              <a:rPr lang="de-DE" dirty="0" smtClean="0"/>
              <a:t>Sein Lehrgebiet umfasste das Verhältnis von Wissen, Wahrheit Macht und Diskurs.</a:t>
            </a:r>
          </a:p>
          <a:p>
            <a:endParaRPr lang="de-DE"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 und Wissen</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In seinem ganzen Werk geht es Foucault um MACHT und Machtbeziehungen –</a:t>
            </a:r>
          </a:p>
          <a:p>
            <a:endParaRPr lang="de-DE" dirty="0" smtClean="0"/>
          </a:p>
          <a:p>
            <a:r>
              <a:rPr lang="de-DE" dirty="0" smtClean="0"/>
              <a:t>Da Macht eine zentrale gesellschaftliche Bedeutung für ihn hat.</a:t>
            </a:r>
          </a:p>
          <a:p>
            <a:r>
              <a:rPr lang="de-DE" dirty="0" smtClean="0"/>
              <a:t>Genau so wie das WISSEN </a:t>
            </a:r>
          </a:p>
          <a:p>
            <a:r>
              <a:rPr lang="de-DE" dirty="0" smtClean="0"/>
              <a:t>Insofern kann man mit Foucault formulieren, dass der Wille zum Wissen der Wille zur Macht ist.</a:t>
            </a:r>
          </a:p>
          <a:p>
            <a:r>
              <a:rPr lang="de-DE" dirty="0" smtClean="0"/>
              <a:t>Foucault sieht die Ordnungen des Wissens und der Macht als zusammenhängen und veränderlich an.</a:t>
            </a:r>
          </a:p>
          <a:p>
            <a:r>
              <a:rPr lang="de-DE" dirty="0" smtClean="0"/>
              <a:t>Vorallem sind sie immer in Bezug auf das Subjekt zu sehen: Das umfassende Tbhema meiner Arbeit ist also nicht die Macht, sondern das Subjekt.</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 und Subjekt</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Foucault geht mit seinen Überlegungen zur Macht über die beiden oben vorgestellten Machtkonzeptionen hinaus: </a:t>
            </a:r>
          </a:p>
          <a:p>
            <a:r>
              <a:rPr lang="de-DE" dirty="0" smtClean="0"/>
              <a:t>Einmal Macht als Kooperation und Konsens (Arendt) und einmal Macht als Herrschaft und Hierarchie (Machiavelli).</a:t>
            </a:r>
          </a:p>
          <a:p>
            <a:r>
              <a:rPr lang="de-DE" dirty="0" smtClean="0"/>
              <a:t>Für Foucault kann Macht immer beides sein.</a:t>
            </a:r>
          </a:p>
          <a:p>
            <a:r>
              <a:rPr lang="de-DE" dirty="0" smtClean="0"/>
              <a:t>Er sieht Macht als etwas, das die Subjekte, die sie kontrolliert, selbst herstellt.</a:t>
            </a:r>
          </a:p>
          <a:p>
            <a:r>
              <a:rPr lang="de-DE" dirty="0" smtClean="0"/>
              <a:t>Gleichzeitig übersieht foucalt nicht, dass Macht auch eine repressive Seite hat, da Subjekte immer auch Zwängen unterliegen, die aus den sozialen Beziehungen herrührern, die im ganu alltäglichen Miteinander wirksam sind.</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de-DE" dirty="0" smtClean="0"/>
              <a:t>Macht und Subjekt</a:t>
            </a:r>
            <a:endParaRPr lang="en-US"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r>
              <a:rPr lang="de-DE" dirty="0" smtClean="0"/>
              <a:t>Diese Position Foucaults ist dem „juridisch-diskursiven Machtkonzept“ entgegengesetzt, das sich durch folgende drei Schlüsselpositionen auszeichnet:</a:t>
            </a:r>
          </a:p>
          <a:p>
            <a:r>
              <a:rPr lang="de-DE" dirty="0" smtClean="0"/>
              <a:t>1. Macht als Besitz</a:t>
            </a:r>
          </a:p>
          <a:p>
            <a:r>
              <a:rPr lang="de-DE" dirty="0" smtClean="0"/>
              <a:t>2. Macht als lokalisierbare Hierarchie und</a:t>
            </a:r>
          </a:p>
          <a:p>
            <a:r>
              <a:rPr lang="de-DE" dirty="0" smtClean="0"/>
              <a:t>3. Macht als repressionsmittel</a:t>
            </a:r>
          </a:p>
          <a:p>
            <a:endParaRPr lang="de-DE" dirty="0" smtClean="0"/>
          </a:p>
          <a:p>
            <a:r>
              <a:rPr lang="de-DE" dirty="0" smtClean="0"/>
              <a:t>Mit Lemke lässt sich festhalten, dass für Foucault die „juridisch-diskursive Machtkonzeption“ von der „Idee der (souveränen) Freiheit der Subjekte auf der einen und der Instanz der politischen Souveränität auf der anderen Seite beherrscht ist, und sich dabei auf die „Frage nach dem Verhältnis zwischen staatlicher Autorität und individueller Autonomie“ konzentriert.</a:t>
            </a:r>
          </a:p>
          <a:p>
            <a:r>
              <a:rPr lang="de-DE" dirty="0" smtClean="0"/>
              <a:t>Die „juridisch-diskursive Machtkonzeption“ ist die Position des westlichen politischen Denkens.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 als Machtverhältniss</a:t>
            </a:r>
            <a:endParaRPr lang="en-US" dirty="0"/>
          </a:p>
        </p:txBody>
      </p:sp>
      <p:sp>
        <p:nvSpPr>
          <p:cNvPr id="3" name="Content Placeholder 2"/>
          <p:cNvSpPr>
            <a:spLocks noGrp="1"/>
          </p:cNvSpPr>
          <p:nvPr>
            <p:ph sz="quarter" idx="1"/>
          </p:nvPr>
        </p:nvSpPr>
        <p:spPr/>
        <p:txBody>
          <a:bodyPr/>
          <a:lstStyle/>
          <a:p>
            <a:r>
              <a:rPr lang="de-DE" dirty="0" smtClean="0"/>
              <a:t>Machtverhältnisse sind dabei weniger eindeutig und deutlich komplexer.</a:t>
            </a:r>
            <a:endParaRPr lang="en-US" dirty="0" smtClean="0"/>
          </a:p>
          <a:p>
            <a:endParaRPr lang="de-DE" dirty="0" smtClean="0"/>
          </a:p>
          <a:p>
            <a:r>
              <a:rPr lang="de-DE" dirty="0" smtClean="0"/>
              <a:t>Im Gegensatz zum traditionellen Machtverständnis, nach dem eine Institutionoder Person Macht hat und sie ausßbt, stellt Foucault Macht als etwas Gstaltloses dar, die nur in Form einer komplexen strategischen Situation existiert.</a:t>
            </a:r>
          </a:p>
          <a:p>
            <a:endParaRPr lang="de-DE" dirty="0" smtClean="0"/>
          </a:p>
          <a:p>
            <a:r>
              <a:rPr lang="de-DE" dirty="0" smtClean="0"/>
              <a:t>D.h. Macht ist überall und die Machtbeziehungen durchlaufen alle Ebenen der Gesellschaft.</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Diskursive und nichtdiskursive Machtpraktiken</a:t>
            </a:r>
            <a:endParaRPr lang="en-US" dirty="0"/>
          </a:p>
        </p:txBody>
      </p:sp>
      <p:sp>
        <p:nvSpPr>
          <p:cNvPr id="3" name="Content Placeholder 2"/>
          <p:cNvSpPr>
            <a:spLocks noGrp="1"/>
          </p:cNvSpPr>
          <p:nvPr>
            <p:ph sz="quarter" idx="1"/>
          </p:nvPr>
        </p:nvSpPr>
        <p:spPr/>
        <p:txBody>
          <a:bodyPr>
            <a:normAutofit fontScale="92500" lnSpcReduction="10000"/>
          </a:bodyPr>
          <a:lstStyle/>
          <a:p>
            <a:r>
              <a:rPr lang="de-DE" dirty="0" smtClean="0"/>
              <a:t>Mit Foucault kann man diskursive und nichtdiskursive Machtpraktiken unetrscheiden.</a:t>
            </a:r>
          </a:p>
          <a:p>
            <a:endParaRPr lang="de-DE" dirty="0" smtClean="0"/>
          </a:p>
          <a:p>
            <a:r>
              <a:rPr lang="de-DE" dirty="0" smtClean="0"/>
              <a:t>Während die nichtdiskursiven Machtpraktiken von Foucault anhand von Disziplinartechnologien verdeutlicht werden, erhellt er die diskursiven Machtpraktiken in der Auseinandersetzung mit der „juridisch-diskursiven Machtkonzeption“.</a:t>
            </a:r>
          </a:p>
          <a:p>
            <a:r>
              <a:rPr lang="de-DE" dirty="0" smtClean="0"/>
              <a:t>Die nichtdiskursiven Machtpraktiken, allso die Disziplinartechniken, wie sie in der modernen Geselslchaft existieren (Gefängni, Schule, Irrenhaus, Fabrik), haben ihren Vorteil dari, dass sie wneiger unterrdrücken als vielmehr die Wahrnehmungformen und gewohnheiten der Subjekte konstitutieren und strukturieren.</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Machtpraktiken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err="1" smtClean="0"/>
              <a:t>Sie</a:t>
            </a:r>
            <a:r>
              <a:rPr lang="en-US" dirty="0" smtClean="0"/>
              <a:t> </a:t>
            </a:r>
            <a:r>
              <a:rPr lang="en-US" dirty="0" err="1" smtClean="0"/>
              <a:t>sind</a:t>
            </a:r>
            <a:r>
              <a:rPr lang="en-US" dirty="0" smtClean="0"/>
              <a:t> auf den </a:t>
            </a:r>
            <a:r>
              <a:rPr lang="de-DE" dirty="0" smtClean="0"/>
              <a:t>Körper des Individuums ausgerichtet.</a:t>
            </a:r>
          </a:p>
          <a:p>
            <a:r>
              <a:rPr lang="de-DE" dirty="0" smtClean="0"/>
              <a:t>Dabei gelingt es diesen Techniken „die Kräfte de Körpers zugleich zum Zwecke ihrer wirtschaftlichen Nutzung zu steigern und zum Zwecke ihrer politischen Unterwerfung zu schwächen“.</a:t>
            </a:r>
          </a:p>
          <a:p>
            <a:r>
              <a:rPr lang="de-DE" dirty="0" smtClean="0"/>
              <a:t>Die Disziplin stellt also einen Kreislauf dar, in dem sich die ökonomische Nützlichkeit und die politische Unterwerfung gegenseitig verstärken.</a:t>
            </a:r>
          </a:p>
          <a:p>
            <a:r>
              <a:rPr lang="de-DE" dirty="0" smtClean="0"/>
              <a:t>Dieses Konzet der nichtdiskursiven Machtpraktiken zeigt, dass Macht keine Substanz ist.</a:t>
            </a:r>
          </a:p>
          <a:p>
            <a:r>
              <a:rPr lang="de-DE" dirty="0" smtClean="0"/>
              <a:t>Vielmehr versucht Foucault Macht in Begriffen, die zueinander in Beziehung stehen, zu analzsieren, da sie substanzlos und nichts Greifbares ist, wie aus folgendem Zitat hervorgeht: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Definition Diskursiver und Nichtdiskursiver MAchtpraktiken</a:t>
            </a:r>
            <a:endParaRPr lang="en-US" dirty="0"/>
          </a:p>
        </p:txBody>
      </p:sp>
      <p:sp>
        <p:nvSpPr>
          <p:cNvPr id="3" name="Content Placeholder 2"/>
          <p:cNvSpPr>
            <a:spLocks noGrp="1"/>
          </p:cNvSpPr>
          <p:nvPr>
            <p:ph sz="quarter" idx="1"/>
          </p:nvPr>
        </p:nvSpPr>
        <p:spPr/>
        <p:txBody>
          <a:bodyPr>
            <a:normAutofit lnSpcReduction="10000"/>
          </a:bodyPr>
          <a:lstStyle/>
          <a:p>
            <a:r>
              <a:rPr lang="de-DE" dirty="0" smtClean="0"/>
              <a:t>Unter nichtdiskursiver Machtpraktiken muss man die Diszipolinarrechniken verstehen, wie sie in modernen Gesellschaften existieren: Schule, Gefängnis, Irren haus,Fanrik etc. </a:t>
            </a:r>
          </a:p>
          <a:p>
            <a:r>
              <a:rPr lang="de-DE" dirty="0" smtClean="0"/>
              <a:t>Diese Machtpraktiken kosntituieren und struktiurieren die Wahrnehmungsformen und Gewohnheiten der Subjekte.</a:t>
            </a:r>
          </a:p>
          <a:p>
            <a:r>
              <a:rPr lang="de-DE" dirty="0" smtClean="0"/>
              <a:t>Das hat den Vorteil, dass diese sich nicht unterdrückt wähnen.</a:t>
            </a:r>
          </a:p>
          <a:p>
            <a:endParaRPr lang="de-DE" dirty="0" smtClean="0"/>
          </a:p>
          <a:p>
            <a:r>
              <a:rPr lang="de-DE" dirty="0" smtClean="0"/>
              <a:t>Für die Machthaber hat es zudem den Vorteil, dass sich hier öknomische Nützlichkeit und politische Unterwerfung gegenseitig ergänzen.</a:t>
            </a:r>
          </a:p>
          <a:p>
            <a:endParaRPr lang="de-DE"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6500</TotalTime>
  <Words>12105</Words>
  <Application>Microsoft Office PowerPoint</Application>
  <PresentationFormat>On-screen Show (4:3)</PresentationFormat>
  <Paragraphs>674</Paragraphs>
  <Slides>109</Slides>
  <Notes>12</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Oriel</vt:lpstr>
      <vt:lpstr>Einführung in die Politikwissenschaft</vt:lpstr>
      <vt:lpstr> Einführung in die Politikwissenschaft </vt:lpstr>
      <vt:lpstr> Seminar: Einführung in die Politikwissenschaft </vt:lpstr>
      <vt:lpstr>Seminar: Einführung in die Politikwissenschaft</vt:lpstr>
      <vt:lpstr>Literatur</vt:lpstr>
      <vt:lpstr>LITERATUR: </vt:lpstr>
      <vt:lpstr>Unterrichtsform/Leistung/Ziele</vt:lpstr>
      <vt:lpstr>Methode/Gliederung/Aufbau</vt:lpstr>
      <vt:lpstr>Eine kleine Fächergeschichte: Staatswissenschaften – Geschichte – Politikwissenschaft</vt:lpstr>
      <vt:lpstr>Entstehungsprozess neuer Wissenschaften</vt:lpstr>
      <vt:lpstr>Geschichtlicher Hintergrund</vt:lpstr>
      <vt:lpstr>Staatswissenschaften Geschichte Politische Wissenschaft(En)</vt:lpstr>
      <vt:lpstr>Sozial- Kulturwissenschaften</vt:lpstr>
      <vt:lpstr>Sozial- Kulturwissenschaften</vt:lpstr>
      <vt:lpstr>Politikwissenschaft (en)</vt:lpstr>
      <vt:lpstr>Grundbegriffe der politischen Ideengeschichte</vt:lpstr>
      <vt:lpstr>7 Arten der Gerechtigkeit innerhalb der normativen Theorie der Politik</vt:lpstr>
      <vt:lpstr>Slide 18</vt:lpstr>
      <vt:lpstr>Platon 427 – 347 v. Chr.</vt:lpstr>
      <vt:lpstr>Polis</vt:lpstr>
      <vt:lpstr>Platons Verständnis von Gerechtigkeit</vt:lpstr>
      <vt:lpstr>Platons Verständnis von Gerechtigkeit</vt:lpstr>
      <vt:lpstr>Platons Verständnis von Gerechtigkeit</vt:lpstr>
      <vt:lpstr>Die Drei Formen der Polis</vt:lpstr>
      <vt:lpstr>Gerechtigkeit und Sittenlehre</vt:lpstr>
      <vt:lpstr>Gerechtigkeit und Sittenlehre</vt:lpstr>
      <vt:lpstr>Gemeinwohlorientierung</vt:lpstr>
      <vt:lpstr>Gemeinwohlorientierung</vt:lpstr>
      <vt:lpstr>Platons Gerechtigkeitskonzeption</vt:lpstr>
      <vt:lpstr> Herrschaft und Macht</vt:lpstr>
      <vt:lpstr>Herrschaft</vt:lpstr>
      <vt:lpstr>Herrschaft</vt:lpstr>
      <vt:lpstr>Herrschaft</vt:lpstr>
      <vt:lpstr>Aristoteles</vt:lpstr>
      <vt:lpstr>Sechser-Schema der Verfassungen nach Aristoteles – legitime und gute vs. Illegitime und schlechte Herrschaft</vt:lpstr>
      <vt:lpstr>Fazit</vt:lpstr>
      <vt:lpstr>Exkurs: selbstbeherrschung</vt:lpstr>
      <vt:lpstr>Selbstbeherrschung</vt:lpstr>
      <vt:lpstr>Unterschiedliche Herrschaftsebenen - zwei</vt:lpstr>
      <vt:lpstr>Thomas Hobbes 1588-1679</vt:lpstr>
      <vt:lpstr>Hobbes´Leben</vt:lpstr>
      <vt:lpstr>Leviathan</vt:lpstr>
      <vt:lpstr>Slide 43</vt:lpstr>
      <vt:lpstr>Leviathan</vt:lpstr>
      <vt:lpstr>Naturzustand - Kriegszustand</vt:lpstr>
      <vt:lpstr>Naturzustand - Kriegszustand</vt:lpstr>
      <vt:lpstr>Naturzustand - Kriegszustand</vt:lpstr>
      <vt:lpstr>Naturzustand - Kriegszustand</vt:lpstr>
      <vt:lpstr>Naturzustand</vt:lpstr>
      <vt:lpstr>Die Entstsehung des Staates </vt:lpstr>
      <vt:lpstr>Unterwerfungsvertrag</vt:lpstr>
      <vt:lpstr>Leviathan</vt:lpstr>
      <vt:lpstr>Aufgabe des Souveräns</vt:lpstr>
      <vt:lpstr>Monarchie als beste regierungsform</vt:lpstr>
      <vt:lpstr>Hobebs Herrschaftskonstruktion</vt:lpstr>
      <vt:lpstr>Max Weber</vt:lpstr>
      <vt:lpstr>Def. Von Herrschaft</vt:lpstr>
      <vt:lpstr>Formen der Legitimität</vt:lpstr>
      <vt:lpstr>Formen der Legitimität</vt:lpstr>
      <vt:lpstr>Rationale Herrschaft</vt:lpstr>
      <vt:lpstr>Traditionale Herrschaft</vt:lpstr>
      <vt:lpstr>Traditionale und charismatische Herrschaft</vt:lpstr>
      <vt:lpstr>Charsimatische Herrschaft</vt:lpstr>
      <vt:lpstr>Formen der legitimen Herrschaft</vt:lpstr>
      <vt:lpstr>Niccolo Machiavelli</vt:lpstr>
      <vt:lpstr>Machterwerb und Erhalt</vt:lpstr>
      <vt:lpstr>Machterhalt</vt:lpstr>
      <vt:lpstr>Zentrale Begriffe in Machiavellis politischer Theorie</vt:lpstr>
      <vt:lpstr>Cesare Borgia</vt:lpstr>
      <vt:lpstr>Slide 70</vt:lpstr>
      <vt:lpstr>Theorie der Dezision </vt:lpstr>
      <vt:lpstr>Machiavelli Dezisionismus </vt:lpstr>
      <vt:lpstr>Technik der Politik – keine moralischen Skrupel</vt:lpstr>
      <vt:lpstr>Technik der Politik – keine moralischen Skrupel</vt:lpstr>
      <vt:lpstr>Der Zweck von Machiavellis politischer Theorie</vt:lpstr>
      <vt:lpstr>Fürstenherrschaft oder Republik</vt:lpstr>
      <vt:lpstr>Fürstenherrschaft oder Republik</vt:lpstr>
      <vt:lpstr>Machiavellis realistischer Machtbegriff</vt:lpstr>
      <vt:lpstr>Hannah Arendt (1906-1975)</vt:lpstr>
      <vt:lpstr>Macht, Gewalt und Stärke</vt:lpstr>
      <vt:lpstr>Macht, Gewalt und Stärke</vt:lpstr>
      <vt:lpstr>Definition: Gewalt, Stärke, Macht</vt:lpstr>
      <vt:lpstr>Macht als Selbstzweck</vt:lpstr>
      <vt:lpstr>Macht und die anderen Schlüsselbegriffe der Theorie Arendts</vt:lpstr>
      <vt:lpstr>3 Aspekte des menschlichen Daseins</vt:lpstr>
      <vt:lpstr>Vita activa</vt:lpstr>
      <vt:lpstr>Macht als Kollektivphänomen</vt:lpstr>
      <vt:lpstr>Die zwei Existenzformen der Macht</vt:lpstr>
      <vt:lpstr>Kollektives Handeln</vt:lpstr>
      <vt:lpstr>Zusammenfassung</vt:lpstr>
      <vt:lpstr>Michel Foucault 1926-1984</vt:lpstr>
      <vt:lpstr>Macht und Wissen</vt:lpstr>
      <vt:lpstr>Macht und Subjekt</vt:lpstr>
      <vt:lpstr>Macht und Subjekt</vt:lpstr>
      <vt:lpstr>Macht als Machtverhältniss</vt:lpstr>
      <vt:lpstr>Diskursive und nichtdiskursive Machtpraktiken</vt:lpstr>
      <vt:lpstr>Machtpraktiken</vt:lpstr>
      <vt:lpstr>Slide 98</vt:lpstr>
      <vt:lpstr>Definition Diskursiver und Nichtdiskursiver MAchtpraktiken</vt:lpstr>
      <vt:lpstr>Defiinition</vt:lpstr>
      <vt:lpstr>Gestaltlosigkeit von MAcht</vt:lpstr>
      <vt:lpstr>Mikorperspektive der Macht</vt:lpstr>
      <vt:lpstr>Mikroperspektive und Machtebenen</vt:lpstr>
      <vt:lpstr>Machtebenen</vt:lpstr>
      <vt:lpstr>Machtebenen</vt:lpstr>
      <vt:lpstr>Machtebenen</vt:lpstr>
      <vt:lpstr>Definition </vt:lpstr>
      <vt:lpstr>Pastorale Macht</vt:lpstr>
      <vt:lpstr>BIOPOLITIK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die Politikwissenschaft</dc:title>
  <dc:creator>Roxana</dc:creator>
  <cp:lastModifiedBy>Windows User</cp:lastModifiedBy>
  <cp:revision>129</cp:revision>
  <dcterms:created xsi:type="dcterms:W3CDTF">2006-08-16T00:00:00Z</dcterms:created>
  <dcterms:modified xsi:type="dcterms:W3CDTF">2019-05-16T09:01:33Z</dcterms:modified>
</cp:coreProperties>
</file>